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5"/>
  </p:notesMasterIdLst>
  <p:sldIdLst>
    <p:sldId id="617" r:id="rId5"/>
    <p:sldId id="636" r:id="rId6"/>
    <p:sldId id="635" r:id="rId7"/>
    <p:sldId id="642" r:id="rId8"/>
    <p:sldId id="289" r:id="rId9"/>
    <p:sldId id="622" r:id="rId10"/>
    <p:sldId id="321" r:id="rId11"/>
    <p:sldId id="625" r:id="rId12"/>
    <p:sldId id="624" r:id="rId13"/>
    <p:sldId id="634" r:id="rId14"/>
    <p:sldId id="350" r:id="rId15"/>
    <p:sldId id="626" r:id="rId16"/>
    <p:sldId id="637" r:id="rId17"/>
    <p:sldId id="640" r:id="rId18"/>
    <p:sldId id="638" r:id="rId19"/>
    <p:sldId id="639" r:id="rId20"/>
    <p:sldId id="643" r:id="rId21"/>
    <p:sldId id="644" r:id="rId22"/>
    <p:sldId id="317" r:id="rId23"/>
    <p:sldId id="633" r:id="rId24"/>
  </p:sldIdLst>
  <p:sldSz cx="9144000" cy="5143500" type="screen16x9"/>
  <p:notesSz cx="6889750" cy="10018713"/>
  <p:defaultTextStyle>
    <a:defPPr>
      <a:defRPr lang="nl-N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1B52D2E-80E1-7170-8E56-AE734DFC9C34}" name="Jolanda Stellingwerff" initials="JS" userId="S::J.Stellingwerff@topggz.nl::adabb7c5-f8d1-4d3a-a7f9-4350f978d2ae" providerId="AD"/>
  <p188:author id="{A36418BD-544C-1FF6-E797-25846E85D4D3}" name="Kim Jansen-Hendriks" initials="KJ" userId="S::k.jansen@topggz.nl::eaca75ef-dc5a-4e52-bc79-01d0a581124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Rianne Elderkamp" initials="RE" lastIdx="1" clrIdx="0">
    <p:extLst>
      <p:ext uri="{19B8F6BF-5375-455C-9EA6-DF929625EA0E}">
        <p15:presenceInfo xmlns:p15="http://schemas.microsoft.com/office/powerpoint/2012/main" userId="S::R.Elderkamp@topggz.nl::09cf597f-c888-4d6f-a29d-7155876486d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47891"/>
    <a:srgbClr val="9C286C"/>
    <a:srgbClr val="B60F61"/>
    <a:srgbClr val="AB1843"/>
    <a:srgbClr val="0094C0"/>
    <a:srgbClr val="D8267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9B59C0-4B2F-61A4-CB31-F679BE0BE230}" v="306" dt="2025-06-18T14:22:43.304"/>
    <p1510:client id="{763A984C-B8E3-4C56-93C1-71ADE578DFA7}" v="19" dt="2025-06-19T06:44:04.269"/>
    <p1510:client id="{F5532AF5-32B2-4E4B-A854-BDFC312CEB9B}" v="9" dt="2025-06-18T11:07:11.7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1" d="100"/>
          <a:sy n="121" d="100"/>
        </p:scale>
        <p:origin x="108" y="57"/>
      </p:cViewPr>
      <p:guideLst>
        <p:guide orient="horz" pos="162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85558" cy="502676"/>
          </a:xfrm>
          <a:prstGeom prst="rect">
            <a:avLst/>
          </a:prstGeom>
        </p:spPr>
        <p:txBody>
          <a:bodyPr vert="horz" lIns="96616" tIns="48308" rIns="96616" bIns="48308" rtlCol="0"/>
          <a:lstStyle>
            <a:lvl1pPr algn="l">
              <a:defRPr sz="1300"/>
            </a:lvl1pPr>
          </a:lstStyle>
          <a:p>
            <a:endParaRPr lang="nl-NL"/>
          </a:p>
        </p:txBody>
      </p:sp>
      <p:sp>
        <p:nvSpPr>
          <p:cNvPr id="3" name="Tijdelijke aanduiding voor datum 2"/>
          <p:cNvSpPr>
            <a:spLocks noGrp="1"/>
          </p:cNvSpPr>
          <p:nvPr>
            <p:ph type="dt" idx="1"/>
          </p:nvPr>
        </p:nvSpPr>
        <p:spPr>
          <a:xfrm>
            <a:off x="3902597" y="0"/>
            <a:ext cx="2985558" cy="502676"/>
          </a:xfrm>
          <a:prstGeom prst="rect">
            <a:avLst/>
          </a:prstGeom>
        </p:spPr>
        <p:txBody>
          <a:bodyPr vert="horz" lIns="96616" tIns="48308" rIns="96616" bIns="48308" rtlCol="0"/>
          <a:lstStyle>
            <a:lvl1pPr algn="r">
              <a:defRPr sz="1300"/>
            </a:lvl1pPr>
          </a:lstStyle>
          <a:p>
            <a:fld id="{5EBF3BA6-759A-3740-87E7-EEED9340833F}" type="datetimeFigureOut">
              <a:rPr lang="nl-NL" smtClean="0"/>
              <a:t>1-7-2025</a:t>
            </a:fld>
            <a:endParaRPr lang="nl-NL"/>
          </a:p>
        </p:txBody>
      </p:sp>
      <p:sp>
        <p:nvSpPr>
          <p:cNvPr id="4" name="Tijdelijke aanduiding voor dia-afbeelding 3"/>
          <p:cNvSpPr>
            <a:spLocks noGrp="1" noRot="1" noChangeAspect="1"/>
          </p:cNvSpPr>
          <p:nvPr>
            <p:ph type="sldImg" idx="2"/>
          </p:nvPr>
        </p:nvSpPr>
        <p:spPr>
          <a:xfrm>
            <a:off x="439738" y="1252538"/>
            <a:ext cx="6010275" cy="3381375"/>
          </a:xfrm>
          <a:prstGeom prst="rect">
            <a:avLst/>
          </a:prstGeom>
          <a:noFill/>
          <a:ln w="12700">
            <a:solidFill>
              <a:prstClr val="black"/>
            </a:solidFill>
          </a:ln>
        </p:spPr>
        <p:txBody>
          <a:bodyPr vert="horz" lIns="96616" tIns="48308" rIns="96616" bIns="48308" rtlCol="0" anchor="ctr"/>
          <a:lstStyle/>
          <a:p>
            <a:endParaRPr lang="nl-NL"/>
          </a:p>
        </p:txBody>
      </p:sp>
      <p:sp>
        <p:nvSpPr>
          <p:cNvPr id="5" name="Tijdelijke aanduiding voor notities 4"/>
          <p:cNvSpPr>
            <a:spLocks noGrp="1"/>
          </p:cNvSpPr>
          <p:nvPr>
            <p:ph type="body" sz="quarter" idx="3"/>
          </p:nvPr>
        </p:nvSpPr>
        <p:spPr>
          <a:xfrm>
            <a:off x="688975" y="4821506"/>
            <a:ext cx="5511800" cy="3944868"/>
          </a:xfrm>
          <a:prstGeom prst="rect">
            <a:avLst/>
          </a:prstGeom>
        </p:spPr>
        <p:txBody>
          <a:bodyPr vert="horz" lIns="96616" tIns="48308" rIns="96616" bIns="48308" rtlCol="0"/>
          <a:lstStyle/>
          <a:p>
            <a:r>
              <a:rPr lang="nl-NL"/>
              <a:t>Tekststijl van het model bewerken
Tweede niveau
Derde niveau
Vierde niveau
Vijfde niveau</a:t>
            </a:r>
          </a:p>
        </p:txBody>
      </p:sp>
      <p:sp>
        <p:nvSpPr>
          <p:cNvPr id="6" name="Tijdelijke aanduiding voor voettekst 5"/>
          <p:cNvSpPr>
            <a:spLocks noGrp="1"/>
          </p:cNvSpPr>
          <p:nvPr>
            <p:ph type="ftr" sz="quarter" idx="4"/>
          </p:nvPr>
        </p:nvSpPr>
        <p:spPr>
          <a:xfrm>
            <a:off x="0" y="9516039"/>
            <a:ext cx="2985558" cy="502674"/>
          </a:xfrm>
          <a:prstGeom prst="rect">
            <a:avLst/>
          </a:prstGeom>
        </p:spPr>
        <p:txBody>
          <a:bodyPr vert="horz" lIns="96616" tIns="48308" rIns="96616" bIns="48308" rtlCol="0" anchor="b"/>
          <a:lstStyle>
            <a:lvl1pPr algn="l">
              <a:defRPr sz="1300"/>
            </a:lvl1pPr>
          </a:lstStyle>
          <a:p>
            <a:endParaRPr lang="nl-NL"/>
          </a:p>
        </p:txBody>
      </p:sp>
      <p:sp>
        <p:nvSpPr>
          <p:cNvPr id="7" name="Tijdelijke aanduiding voor dianummer 6"/>
          <p:cNvSpPr>
            <a:spLocks noGrp="1"/>
          </p:cNvSpPr>
          <p:nvPr>
            <p:ph type="sldNum" sz="quarter" idx="5"/>
          </p:nvPr>
        </p:nvSpPr>
        <p:spPr>
          <a:xfrm>
            <a:off x="3902597" y="9516039"/>
            <a:ext cx="2985558" cy="502674"/>
          </a:xfrm>
          <a:prstGeom prst="rect">
            <a:avLst/>
          </a:prstGeom>
        </p:spPr>
        <p:txBody>
          <a:bodyPr vert="horz" lIns="96616" tIns="48308" rIns="96616" bIns="48308" rtlCol="0" anchor="b"/>
          <a:lstStyle>
            <a:lvl1pPr algn="r">
              <a:defRPr sz="1300"/>
            </a:lvl1pPr>
          </a:lstStyle>
          <a:p>
            <a:fld id="{A13E1E02-24B6-124C-994B-8F1B6578B331}" type="slidenum">
              <a:rPr lang="nl-NL" smtClean="0"/>
              <a:t>‹nr.›</a:t>
            </a:fld>
            <a:endParaRPr lang="nl-NL"/>
          </a:p>
        </p:txBody>
      </p:sp>
    </p:spTree>
    <p:extLst>
      <p:ext uri="{BB962C8B-B14F-4D97-AF65-F5344CB8AC3E}">
        <p14:creationId xmlns:p14="http://schemas.microsoft.com/office/powerpoint/2010/main" val="305525039"/>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A13E1E02-24B6-124C-994B-8F1B6578B331}" type="slidenum">
              <a:rPr lang="nl-NL" smtClean="0"/>
              <a:t>1</a:t>
            </a:fld>
            <a:endParaRPr lang="nl-NL"/>
          </a:p>
        </p:txBody>
      </p:sp>
    </p:spTree>
    <p:extLst>
      <p:ext uri="{BB962C8B-B14F-4D97-AF65-F5344CB8AC3E}">
        <p14:creationId xmlns:p14="http://schemas.microsoft.com/office/powerpoint/2010/main" val="13966683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a:extLst>
            <a:ext uri="{FF2B5EF4-FFF2-40B4-BE49-F238E27FC236}">
              <a16:creationId xmlns:a16="http://schemas.microsoft.com/office/drawing/2014/main" id="{F7923431-85E0-9695-D35E-304DE5DB8884}"/>
            </a:ext>
          </a:extLst>
        </p:cNvPr>
        <p:cNvGrpSpPr/>
        <p:nvPr/>
      </p:nvGrpSpPr>
      <p:grpSpPr>
        <a:xfrm>
          <a:off x="0" y="0"/>
          <a:ext cx="0" cy="0"/>
          <a:chOff x="0" y="0"/>
          <a:chExt cx="0" cy="0"/>
        </a:xfrm>
      </p:grpSpPr>
      <p:sp>
        <p:nvSpPr>
          <p:cNvPr id="125" name="Google Shape;125;p:notes">
            <a:extLst>
              <a:ext uri="{FF2B5EF4-FFF2-40B4-BE49-F238E27FC236}">
                <a16:creationId xmlns:a16="http://schemas.microsoft.com/office/drawing/2014/main" id="{B3829535-AE1A-0BA1-7007-4C49DED7E143}"/>
              </a:ext>
            </a:extLst>
          </p:cNvPr>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p:notes">
            <a:extLst>
              <a:ext uri="{FF2B5EF4-FFF2-40B4-BE49-F238E27FC236}">
                <a16:creationId xmlns:a16="http://schemas.microsoft.com/office/drawing/2014/main" id="{91A678B7-342A-2965-015F-384D87726AB1}"/>
              </a:ext>
            </a:extLst>
          </p:cNvPr>
          <p:cNvSpPr txBox="1">
            <a:spLocks noGrp="1"/>
          </p:cNvSpPr>
          <p:nvPr>
            <p:ph type="body" idx="1"/>
          </p:nvPr>
        </p:nvSpPr>
        <p:spPr>
          <a:xfrm>
            <a:off x="688975" y="4758889"/>
            <a:ext cx="5511800" cy="4508421"/>
          </a:xfrm>
          <a:prstGeom prst="rect">
            <a:avLst/>
          </a:prstGeom>
        </p:spPr>
        <p:txBody>
          <a:bodyPr spcFirstLastPara="1" wrap="square" lIns="96600" tIns="96600" rIns="96600" bIns="96600" anchor="t" anchorCtr="0">
            <a:noAutofit/>
          </a:bodyPr>
          <a:lstStyle/>
          <a:p>
            <a:r>
              <a:rPr lang="nl-NL"/>
              <a:t>VERVANGEN DOOR ELEMENTEN PRAATPLAAT </a:t>
            </a:r>
            <a:endParaRPr/>
          </a:p>
        </p:txBody>
      </p:sp>
    </p:spTree>
    <p:extLst>
      <p:ext uri="{BB962C8B-B14F-4D97-AF65-F5344CB8AC3E}">
        <p14:creationId xmlns:p14="http://schemas.microsoft.com/office/powerpoint/2010/main" val="1498004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p:notes"/>
          <p:cNvSpPr txBox="1">
            <a:spLocks noGrp="1"/>
          </p:cNvSpPr>
          <p:nvPr>
            <p:ph type="body" idx="1"/>
          </p:nvPr>
        </p:nvSpPr>
        <p:spPr>
          <a:xfrm>
            <a:off x="688975" y="4758889"/>
            <a:ext cx="5511800" cy="4508421"/>
          </a:xfrm>
          <a:prstGeom prst="rect">
            <a:avLst/>
          </a:prstGeom>
        </p:spPr>
        <p:txBody>
          <a:bodyPr spcFirstLastPara="1" wrap="square" lIns="96600" tIns="96600" rIns="96600" bIns="96600" anchor="t" anchorCtr="0">
            <a:noAutofit/>
          </a:bodyPr>
          <a:lstStyle/>
          <a:p>
            <a:pPr defTabSz="724616">
              <a:defRPr/>
            </a:pPr>
            <a:endParaRPr lang="nl-NL" sz="1000">
              <a:solidFill>
                <a:prstClr val="black"/>
              </a:solidFill>
              <a:latin typeface="Calibri" panose="020F0502020204030204"/>
            </a:endParaRPr>
          </a:p>
          <a:p>
            <a:pPr defTabSz="724616">
              <a:defRPr/>
            </a:pPr>
            <a:r>
              <a:rPr lang="nl-NL" sz="1000">
                <a:solidFill>
                  <a:prstClr val="black"/>
                </a:solidFill>
                <a:latin typeface="Calibri" panose="020F0502020204030204"/>
              </a:rPr>
              <a:t>Betekenis van </a:t>
            </a:r>
            <a:r>
              <a:rPr lang="nl-NL" sz="1000" err="1">
                <a:solidFill>
                  <a:prstClr val="black"/>
                </a:solidFill>
                <a:latin typeface="Calibri" panose="020F0502020204030204"/>
              </a:rPr>
              <a:t>toplinische</a:t>
            </a:r>
            <a:r>
              <a:rPr lang="nl-NL" sz="1000">
                <a:solidFill>
                  <a:prstClr val="black"/>
                </a:solidFill>
                <a:latin typeface="Calibri" panose="020F0502020204030204"/>
              </a:rPr>
              <a:t> ggz is groot, maar aandeel in totale ggz is klein. </a:t>
            </a:r>
          </a:p>
          <a:p>
            <a:pPr defTabSz="724616">
              <a:defRPr/>
            </a:pPr>
            <a:r>
              <a:rPr lang="nl-NL" sz="1000">
                <a:solidFill>
                  <a:prstClr val="black"/>
                </a:solidFill>
                <a:latin typeface="Calibri" panose="020F0502020204030204"/>
              </a:rPr>
              <a:t>Zeker in tijden van schaarste en veel aandacht voor wat in de regionale ggz kan en moet, bestaat het risico dat per regio kleine volume van patiënten met ernstige problematiek buiten beeld raakt. </a:t>
            </a:r>
          </a:p>
          <a:p>
            <a:pPr defTabSz="724616">
              <a:defRPr/>
            </a:pPr>
            <a:endParaRPr lang="nl-NL" sz="1000">
              <a:solidFill>
                <a:prstClr val="black"/>
              </a:solidFill>
              <a:latin typeface="Calibri" panose="020F0502020204030204"/>
            </a:endParaRPr>
          </a:p>
          <a:p>
            <a:endParaRPr/>
          </a:p>
        </p:txBody>
      </p:sp>
    </p:spTree>
    <p:extLst>
      <p:ext uri="{BB962C8B-B14F-4D97-AF65-F5344CB8AC3E}">
        <p14:creationId xmlns:p14="http://schemas.microsoft.com/office/powerpoint/2010/main" val="30059017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00DD5C-51D4-DB5C-8F6E-AE53E45A3A88}"/>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7E6B639F-6D09-5A64-A4A4-A50E906D724E}"/>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76492830-FF4F-1632-5050-4E356A861B49}"/>
              </a:ext>
            </a:extLst>
          </p:cNvPr>
          <p:cNvSpPr>
            <a:spLocks noGrp="1"/>
          </p:cNvSpPr>
          <p:nvPr>
            <p:ph type="body" idx="1"/>
          </p:nvPr>
        </p:nvSpPr>
        <p:spPr/>
        <p:txBody>
          <a:bodyPr/>
          <a:lstStyle/>
          <a:p>
            <a:endParaRPr lang="nl-NL"/>
          </a:p>
        </p:txBody>
      </p:sp>
      <p:sp>
        <p:nvSpPr>
          <p:cNvPr id="4" name="Tijdelijke aanduiding voor dianummer 3">
            <a:extLst>
              <a:ext uri="{FF2B5EF4-FFF2-40B4-BE49-F238E27FC236}">
                <a16:creationId xmlns:a16="http://schemas.microsoft.com/office/drawing/2014/main" id="{2958E446-5772-A302-845C-577CF3203C40}"/>
              </a:ext>
            </a:extLst>
          </p:cNvPr>
          <p:cNvSpPr>
            <a:spLocks noGrp="1"/>
          </p:cNvSpPr>
          <p:nvPr>
            <p:ph type="sldNum" sz="quarter" idx="5"/>
          </p:nvPr>
        </p:nvSpPr>
        <p:spPr/>
        <p:txBody>
          <a:bodyPr/>
          <a:lstStyle/>
          <a:p>
            <a:fld id="{A13E1E02-24B6-124C-994B-8F1B6578B331}" type="slidenum">
              <a:rPr lang="nl-NL" smtClean="0"/>
              <a:t>13</a:t>
            </a:fld>
            <a:endParaRPr lang="nl-NL"/>
          </a:p>
        </p:txBody>
      </p:sp>
    </p:spTree>
    <p:extLst>
      <p:ext uri="{BB962C8B-B14F-4D97-AF65-F5344CB8AC3E}">
        <p14:creationId xmlns:p14="http://schemas.microsoft.com/office/powerpoint/2010/main" val="15220310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3F39E4-D1A6-E77C-AE63-3D80B427F2A2}"/>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15CB9C19-5DBB-B835-6820-CD5FC1D06675}"/>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CCF60B94-66D4-2E67-B359-55448AC5169E}"/>
              </a:ext>
            </a:extLst>
          </p:cNvPr>
          <p:cNvSpPr>
            <a:spLocks noGrp="1"/>
          </p:cNvSpPr>
          <p:nvPr>
            <p:ph type="body" idx="1"/>
          </p:nvPr>
        </p:nvSpPr>
        <p:spPr/>
        <p:txBody>
          <a:bodyPr/>
          <a:lstStyle/>
          <a:p>
            <a:endParaRPr lang="nl-NL"/>
          </a:p>
        </p:txBody>
      </p:sp>
      <p:sp>
        <p:nvSpPr>
          <p:cNvPr id="4" name="Tijdelijke aanduiding voor dianummer 3">
            <a:extLst>
              <a:ext uri="{FF2B5EF4-FFF2-40B4-BE49-F238E27FC236}">
                <a16:creationId xmlns:a16="http://schemas.microsoft.com/office/drawing/2014/main" id="{7E999274-4F71-B519-963D-031DBBA1B406}"/>
              </a:ext>
            </a:extLst>
          </p:cNvPr>
          <p:cNvSpPr>
            <a:spLocks noGrp="1"/>
          </p:cNvSpPr>
          <p:nvPr>
            <p:ph type="sldNum" sz="quarter" idx="5"/>
          </p:nvPr>
        </p:nvSpPr>
        <p:spPr/>
        <p:txBody>
          <a:bodyPr/>
          <a:lstStyle/>
          <a:p>
            <a:fld id="{A13E1E02-24B6-124C-994B-8F1B6578B331}" type="slidenum">
              <a:rPr lang="nl-NL" smtClean="0"/>
              <a:t>15</a:t>
            </a:fld>
            <a:endParaRPr lang="nl-NL"/>
          </a:p>
        </p:txBody>
      </p:sp>
    </p:spTree>
    <p:extLst>
      <p:ext uri="{BB962C8B-B14F-4D97-AF65-F5344CB8AC3E}">
        <p14:creationId xmlns:p14="http://schemas.microsoft.com/office/powerpoint/2010/main" val="416243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598CBD-613C-CCFA-DAEF-2200578F5BBD}"/>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69BBD84F-0784-28AF-E3CE-78BAF6067203}"/>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05B031A1-2ED8-AF7B-BC41-BD84061BBEE4}"/>
              </a:ext>
            </a:extLst>
          </p:cNvPr>
          <p:cNvSpPr>
            <a:spLocks noGrp="1"/>
          </p:cNvSpPr>
          <p:nvPr>
            <p:ph type="body" idx="1"/>
          </p:nvPr>
        </p:nvSpPr>
        <p:spPr/>
        <p:txBody>
          <a:bodyPr/>
          <a:lstStyle/>
          <a:p>
            <a:endParaRPr lang="nl-NL"/>
          </a:p>
        </p:txBody>
      </p:sp>
      <p:sp>
        <p:nvSpPr>
          <p:cNvPr id="4" name="Tijdelijke aanduiding voor dianummer 3">
            <a:extLst>
              <a:ext uri="{FF2B5EF4-FFF2-40B4-BE49-F238E27FC236}">
                <a16:creationId xmlns:a16="http://schemas.microsoft.com/office/drawing/2014/main" id="{8CFD2244-DA24-858D-367D-289E6A407261}"/>
              </a:ext>
            </a:extLst>
          </p:cNvPr>
          <p:cNvSpPr>
            <a:spLocks noGrp="1"/>
          </p:cNvSpPr>
          <p:nvPr>
            <p:ph type="sldNum" sz="quarter" idx="5"/>
          </p:nvPr>
        </p:nvSpPr>
        <p:spPr/>
        <p:txBody>
          <a:bodyPr/>
          <a:lstStyle/>
          <a:p>
            <a:fld id="{A13E1E02-24B6-124C-994B-8F1B6578B331}" type="slidenum">
              <a:rPr lang="nl-NL" smtClean="0"/>
              <a:t>17</a:t>
            </a:fld>
            <a:endParaRPr lang="nl-NL"/>
          </a:p>
        </p:txBody>
      </p:sp>
    </p:spTree>
    <p:extLst>
      <p:ext uri="{BB962C8B-B14F-4D97-AF65-F5344CB8AC3E}">
        <p14:creationId xmlns:p14="http://schemas.microsoft.com/office/powerpoint/2010/main" val="18887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a:extLst>
            <a:ext uri="{FF2B5EF4-FFF2-40B4-BE49-F238E27FC236}">
              <a16:creationId xmlns:a16="http://schemas.microsoft.com/office/drawing/2014/main" id="{3FAF6E81-A626-2AE2-A728-206729096E27}"/>
            </a:ext>
          </a:extLst>
        </p:cNvPr>
        <p:cNvGrpSpPr/>
        <p:nvPr/>
      </p:nvGrpSpPr>
      <p:grpSpPr>
        <a:xfrm>
          <a:off x="0" y="0"/>
          <a:ext cx="0" cy="0"/>
          <a:chOff x="0" y="0"/>
          <a:chExt cx="0" cy="0"/>
        </a:xfrm>
      </p:grpSpPr>
      <p:sp>
        <p:nvSpPr>
          <p:cNvPr id="125" name="Google Shape;125;p:notes">
            <a:extLst>
              <a:ext uri="{FF2B5EF4-FFF2-40B4-BE49-F238E27FC236}">
                <a16:creationId xmlns:a16="http://schemas.microsoft.com/office/drawing/2014/main" id="{3E92A414-1C1E-C554-5E8F-DBFF26AADE45}"/>
              </a:ext>
            </a:extLst>
          </p:cNvPr>
          <p:cNvSpPr>
            <a:spLocks noGrp="1" noRot="1" noChangeAspect="1"/>
          </p:cNvSpPr>
          <p:nvPr>
            <p:ph type="sldImg" idx="2"/>
          </p:nvPr>
        </p:nvSpPr>
        <p:spPr>
          <a:xfrm>
            <a:off x="142875" y="768350"/>
            <a:ext cx="6818313" cy="38369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p:notes">
            <a:extLst>
              <a:ext uri="{FF2B5EF4-FFF2-40B4-BE49-F238E27FC236}">
                <a16:creationId xmlns:a16="http://schemas.microsoft.com/office/drawing/2014/main" id="{BBC287D0-FDBC-E4A4-2242-CE04CF336F33}"/>
              </a:ext>
            </a:extLst>
          </p:cNvPr>
          <p:cNvSpPr txBox="1">
            <a:spLocks noGrp="1"/>
          </p:cNvSpPr>
          <p:nvPr>
            <p:ph type="body" idx="1"/>
          </p:nvPr>
        </p:nvSpPr>
        <p:spPr>
          <a:xfrm>
            <a:off x="710407" y="4861441"/>
            <a:ext cx="5683250" cy="4605576"/>
          </a:xfrm>
          <a:prstGeom prst="rect">
            <a:avLst/>
          </a:prstGeom>
        </p:spPr>
        <p:txBody>
          <a:bodyPr spcFirstLastPara="1" wrap="square" lIns="99059" tIns="99059" rIns="99059" bIns="99059" anchor="t" anchorCtr="0">
            <a:noAutofit/>
          </a:bodyPr>
          <a:lstStyle/>
          <a:p>
            <a:endParaRPr/>
          </a:p>
        </p:txBody>
      </p:sp>
    </p:spTree>
    <p:extLst>
      <p:ext uri="{BB962C8B-B14F-4D97-AF65-F5344CB8AC3E}">
        <p14:creationId xmlns:p14="http://schemas.microsoft.com/office/powerpoint/2010/main" val="39984733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a:extLst>
            <a:ext uri="{FF2B5EF4-FFF2-40B4-BE49-F238E27FC236}">
              <a16:creationId xmlns:a16="http://schemas.microsoft.com/office/drawing/2014/main" id="{3FAF6E81-A626-2AE2-A728-206729096E27}"/>
            </a:ext>
          </a:extLst>
        </p:cNvPr>
        <p:cNvGrpSpPr/>
        <p:nvPr/>
      </p:nvGrpSpPr>
      <p:grpSpPr>
        <a:xfrm>
          <a:off x="0" y="0"/>
          <a:ext cx="0" cy="0"/>
          <a:chOff x="0" y="0"/>
          <a:chExt cx="0" cy="0"/>
        </a:xfrm>
      </p:grpSpPr>
      <p:sp>
        <p:nvSpPr>
          <p:cNvPr id="125" name="Google Shape;125;p:notes">
            <a:extLst>
              <a:ext uri="{FF2B5EF4-FFF2-40B4-BE49-F238E27FC236}">
                <a16:creationId xmlns:a16="http://schemas.microsoft.com/office/drawing/2014/main" id="{3E92A414-1C1E-C554-5E8F-DBFF26AADE45}"/>
              </a:ext>
            </a:extLst>
          </p:cNvPr>
          <p:cNvSpPr>
            <a:spLocks noGrp="1" noRot="1" noChangeAspect="1"/>
          </p:cNvSpPr>
          <p:nvPr>
            <p:ph type="sldImg" idx="2"/>
          </p:nvPr>
        </p:nvSpPr>
        <p:spPr>
          <a:xfrm>
            <a:off x="142875" y="768350"/>
            <a:ext cx="6818313" cy="38369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p:notes">
            <a:extLst>
              <a:ext uri="{FF2B5EF4-FFF2-40B4-BE49-F238E27FC236}">
                <a16:creationId xmlns:a16="http://schemas.microsoft.com/office/drawing/2014/main" id="{BBC287D0-FDBC-E4A4-2242-CE04CF336F33}"/>
              </a:ext>
            </a:extLst>
          </p:cNvPr>
          <p:cNvSpPr txBox="1">
            <a:spLocks noGrp="1"/>
          </p:cNvSpPr>
          <p:nvPr>
            <p:ph type="body" idx="1"/>
          </p:nvPr>
        </p:nvSpPr>
        <p:spPr>
          <a:xfrm>
            <a:off x="710407" y="4861441"/>
            <a:ext cx="5683250" cy="4605576"/>
          </a:xfrm>
          <a:prstGeom prst="rect">
            <a:avLst/>
          </a:prstGeom>
        </p:spPr>
        <p:txBody>
          <a:bodyPr spcFirstLastPara="1" wrap="square" lIns="99059" tIns="99059" rIns="99059" bIns="99059" anchor="t" anchorCtr="0">
            <a:noAutofit/>
          </a:bodyPr>
          <a:lstStyle/>
          <a:p>
            <a:endParaRPr/>
          </a:p>
        </p:txBody>
      </p:sp>
    </p:spTree>
    <p:extLst>
      <p:ext uri="{BB962C8B-B14F-4D97-AF65-F5344CB8AC3E}">
        <p14:creationId xmlns:p14="http://schemas.microsoft.com/office/powerpoint/2010/main" val="39984733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a:extLst>
            <a:ext uri="{FF2B5EF4-FFF2-40B4-BE49-F238E27FC236}">
              <a16:creationId xmlns:a16="http://schemas.microsoft.com/office/drawing/2014/main" id="{1B1152F9-33ED-7D1F-392B-A3849EBEA257}"/>
            </a:ext>
          </a:extLst>
        </p:cNvPr>
        <p:cNvGrpSpPr/>
        <p:nvPr/>
      </p:nvGrpSpPr>
      <p:grpSpPr>
        <a:xfrm>
          <a:off x="0" y="0"/>
          <a:ext cx="0" cy="0"/>
          <a:chOff x="0" y="0"/>
          <a:chExt cx="0" cy="0"/>
        </a:xfrm>
      </p:grpSpPr>
      <p:sp>
        <p:nvSpPr>
          <p:cNvPr id="125" name="Google Shape;125;p:notes">
            <a:extLst>
              <a:ext uri="{FF2B5EF4-FFF2-40B4-BE49-F238E27FC236}">
                <a16:creationId xmlns:a16="http://schemas.microsoft.com/office/drawing/2014/main" id="{7A10E17C-3FB6-3D36-1BBC-B5E50F188854}"/>
              </a:ext>
            </a:extLst>
          </p:cNvPr>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p:notes">
            <a:extLst>
              <a:ext uri="{FF2B5EF4-FFF2-40B4-BE49-F238E27FC236}">
                <a16:creationId xmlns:a16="http://schemas.microsoft.com/office/drawing/2014/main" id="{FBBD0CD1-5B68-AD44-2272-D0610F1068D3}"/>
              </a:ext>
            </a:extLst>
          </p:cNvPr>
          <p:cNvSpPr txBox="1">
            <a:spLocks noGrp="1"/>
          </p:cNvSpPr>
          <p:nvPr>
            <p:ph type="body" idx="1"/>
          </p:nvPr>
        </p:nvSpPr>
        <p:spPr>
          <a:xfrm>
            <a:off x="688975" y="4758889"/>
            <a:ext cx="5511800" cy="4508421"/>
          </a:xfrm>
          <a:prstGeom prst="rect">
            <a:avLst/>
          </a:prstGeom>
        </p:spPr>
        <p:txBody>
          <a:bodyPr spcFirstLastPara="1" wrap="square" lIns="96600" tIns="96600" rIns="96600" bIns="96600" anchor="t" anchorCtr="0">
            <a:noAutofit/>
          </a:bodyPr>
          <a:lstStyle/>
          <a:p>
            <a:r>
              <a:rPr lang="nl-NL"/>
              <a:t>Dineke: </a:t>
            </a:r>
          </a:p>
          <a:p>
            <a:pPr marL="181154" indent="-181154">
              <a:buFont typeface="Arial" panose="020B0604020202020204" pitchFamily="34" charset="0"/>
              <a:buChar char="•"/>
            </a:pPr>
            <a:r>
              <a:rPr lang="nl-NL"/>
              <a:t>Welkom</a:t>
            </a:r>
          </a:p>
          <a:p>
            <a:pPr marL="181154" indent="-181154">
              <a:buFont typeface="Arial" panose="020B0604020202020204" pitchFamily="34" charset="0"/>
              <a:buChar char="•"/>
            </a:pPr>
            <a:r>
              <a:rPr lang="nl-NL"/>
              <a:t>Dit is de agenda</a:t>
            </a:r>
          </a:p>
          <a:p>
            <a:pPr marL="181154" indent="-181154">
              <a:buFont typeface="Arial" panose="020B0604020202020204" pitchFamily="34" charset="0"/>
              <a:buChar char="•"/>
            </a:pPr>
            <a:r>
              <a:rPr lang="nl-NL"/>
              <a:t>Huishoudelijk: vragen kunnen tussendoor gesteld worden, maar eerst aanmelden in de chat svp</a:t>
            </a:r>
          </a:p>
          <a:p>
            <a:pPr marL="181154" indent="-181154">
              <a:buFont typeface="Arial" panose="020B0604020202020204" pitchFamily="34" charset="0"/>
              <a:buChar char="•"/>
            </a:pPr>
            <a:r>
              <a:rPr lang="nl-NL"/>
              <a:t>Als er tijd resteert aan het einde, dan kan die ruimte benut worden voor extra vragen van deelnemers aan de collega’s van het TOPGGz-bureau. </a:t>
            </a:r>
          </a:p>
          <a:p>
            <a:endParaRPr lang="nl-NL"/>
          </a:p>
        </p:txBody>
      </p:sp>
    </p:spTree>
    <p:extLst>
      <p:ext uri="{BB962C8B-B14F-4D97-AF65-F5344CB8AC3E}">
        <p14:creationId xmlns:p14="http://schemas.microsoft.com/office/powerpoint/2010/main" val="36168981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526662-C8F2-E8C4-9544-5BBEF485207E}"/>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156DCB5B-960D-E4D6-B385-770B22EC025B}"/>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F0116742-EA4D-3122-C39E-218D452FDC5F}"/>
              </a:ext>
            </a:extLst>
          </p:cNvPr>
          <p:cNvSpPr>
            <a:spLocks noGrp="1"/>
          </p:cNvSpPr>
          <p:nvPr>
            <p:ph type="body" idx="1"/>
          </p:nvPr>
        </p:nvSpPr>
        <p:spPr/>
        <p:txBody>
          <a:bodyPr/>
          <a:lstStyle/>
          <a:p>
            <a:endParaRPr lang="nl-NL"/>
          </a:p>
        </p:txBody>
      </p:sp>
      <p:sp>
        <p:nvSpPr>
          <p:cNvPr id="4" name="Tijdelijke aanduiding voor dianummer 3">
            <a:extLst>
              <a:ext uri="{FF2B5EF4-FFF2-40B4-BE49-F238E27FC236}">
                <a16:creationId xmlns:a16="http://schemas.microsoft.com/office/drawing/2014/main" id="{4F7381EC-55FC-59AB-F315-185949E16313}"/>
              </a:ext>
            </a:extLst>
          </p:cNvPr>
          <p:cNvSpPr>
            <a:spLocks noGrp="1"/>
          </p:cNvSpPr>
          <p:nvPr>
            <p:ph type="sldNum" sz="quarter" idx="5"/>
          </p:nvPr>
        </p:nvSpPr>
        <p:spPr/>
        <p:txBody>
          <a:bodyPr/>
          <a:lstStyle/>
          <a:p>
            <a:fld id="{A13E1E02-24B6-124C-994B-8F1B6578B331}" type="slidenum">
              <a:rPr lang="nl-NL" smtClean="0"/>
              <a:t>3</a:t>
            </a:fld>
            <a:endParaRPr lang="nl-NL"/>
          </a:p>
        </p:txBody>
      </p:sp>
    </p:spTree>
    <p:extLst>
      <p:ext uri="{BB962C8B-B14F-4D97-AF65-F5344CB8AC3E}">
        <p14:creationId xmlns:p14="http://schemas.microsoft.com/office/powerpoint/2010/main" val="30933922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a:extLst>
            <a:ext uri="{FF2B5EF4-FFF2-40B4-BE49-F238E27FC236}">
              <a16:creationId xmlns:a16="http://schemas.microsoft.com/office/drawing/2014/main" id="{10F0C6FA-12D3-0807-E1C5-21727007AF47}"/>
            </a:ext>
          </a:extLst>
        </p:cNvPr>
        <p:cNvGrpSpPr/>
        <p:nvPr/>
      </p:nvGrpSpPr>
      <p:grpSpPr>
        <a:xfrm>
          <a:off x="0" y="0"/>
          <a:ext cx="0" cy="0"/>
          <a:chOff x="0" y="0"/>
          <a:chExt cx="0" cy="0"/>
        </a:xfrm>
      </p:grpSpPr>
      <p:sp>
        <p:nvSpPr>
          <p:cNvPr id="125" name="Google Shape;125;p:notes">
            <a:extLst>
              <a:ext uri="{FF2B5EF4-FFF2-40B4-BE49-F238E27FC236}">
                <a16:creationId xmlns:a16="http://schemas.microsoft.com/office/drawing/2014/main" id="{B2220092-BA9C-AAD5-5F7A-03321819FA92}"/>
              </a:ext>
            </a:extLst>
          </p:cNvPr>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p:notes">
            <a:extLst>
              <a:ext uri="{FF2B5EF4-FFF2-40B4-BE49-F238E27FC236}">
                <a16:creationId xmlns:a16="http://schemas.microsoft.com/office/drawing/2014/main" id="{23EB018D-7824-DBD8-73EC-DAA2CA7B811E}"/>
              </a:ext>
            </a:extLst>
          </p:cNvPr>
          <p:cNvSpPr txBox="1">
            <a:spLocks noGrp="1"/>
          </p:cNvSpPr>
          <p:nvPr>
            <p:ph type="body" idx="1"/>
          </p:nvPr>
        </p:nvSpPr>
        <p:spPr>
          <a:xfrm>
            <a:off x="688975" y="4758889"/>
            <a:ext cx="5511800" cy="4508421"/>
          </a:xfrm>
          <a:prstGeom prst="rect">
            <a:avLst/>
          </a:prstGeom>
        </p:spPr>
        <p:txBody>
          <a:bodyPr spcFirstLastPara="1" wrap="square" lIns="96600" tIns="96600" rIns="96600" bIns="96600" anchor="t" anchorCtr="0">
            <a:noAutofit/>
          </a:bodyPr>
          <a:lstStyle/>
          <a:p>
            <a:r>
              <a:rPr lang="nl-NL"/>
              <a:t>Dineke: </a:t>
            </a:r>
          </a:p>
          <a:p>
            <a:pPr marL="181154" indent="-181154">
              <a:buFont typeface="Arial" panose="020B0604020202020204" pitchFamily="34" charset="0"/>
              <a:buChar char="•"/>
            </a:pPr>
            <a:r>
              <a:rPr lang="nl-NL"/>
              <a:t>Welkom</a:t>
            </a:r>
          </a:p>
          <a:p>
            <a:pPr marL="181154" indent="-181154">
              <a:buFont typeface="Arial" panose="020B0604020202020204" pitchFamily="34" charset="0"/>
              <a:buChar char="•"/>
            </a:pPr>
            <a:r>
              <a:rPr lang="nl-NL"/>
              <a:t>Dit is de agenda</a:t>
            </a:r>
          </a:p>
          <a:p>
            <a:pPr marL="181154" indent="-181154">
              <a:buFont typeface="Arial" panose="020B0604020202020204" pitchFamily="34" charset="0"/>
              <a:buChar char="•"/>
            </a:pPr>
            <a:r>
              <a:rPr lang="nl-NL"/>
              <a:t>Huishoudelijk: vragen kunnen tussendoor gesteld worden, maar eerst aanmelden in de chat svp</a:t>
            </a:r>
          </a:p>
          <a:p>
            <a:pPr marL="181154" indent="-181154">
              <a:buFont typeface="Arial" panose="020B0604020202020204" pitchFamily="34" charset="0"/>
              <a:buChar char="•"/>
            </a:pPr>
            <a:r>
              <a:rPr lang="nl-NL"/>
              <a:t>Als er tijd resteert aan het einde, dan kan die ruimte benut worden voor extra vragen van deelnemers aan de collega’s van het TOPGGz-bureau. </a:t>
            </a:r>
          </a:p>
          <a:p>
            <a:endParaRPr lang="nl-NL"/>
          </a:p>
        </p:txBody>
      </p:sp>
    </p:spTree>
    <p:extLst>
      <p:ext uri="{BB962C8B-B14F-4D97-AF65-F5344CB8AC3E}">
        <p14:creationId xmlns:p14="http://schemas.microsoft.com/office/powerpoint/2010/main" val="19177504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p:notes"/>
          <p:cNvSpPr txBox="1">
            <a:spLocks noGrp="1"/>
          </p:cNvSpPr>
          <p:nvPr>
            <p:ph type="body" idx="1"/>
          </p:nvPr>
        </p:nvSpPr>
        <p:spPr>
          <a:xfrm>
            <a:off x="688975" y="4758889"/>
            <a:ext cx="5511800" cy="4508421"/>
          </a:xfrm>
          <a:prstGeom prst="rect">
            <a:avLst/>
          </a:prstGeom>
        </p:spPr>
        <p:txBody>
          <a:bodyPr spcFirstLastPara="1" wrap="square" lIns="96600" tIns="96600" rIns="96600" bIns="96600" anchor="t" anchorCtr="0">
            <a:noAutofit/>
          </a:bodyPr>
          <a:lstStyle/>
          <a:p>
            <a:r>
              <a:rPr lang="en-US" b="1">
                <a:solidFill>
                  <a:srgbClr val="FF0000"/>
                </a:solidFill>
              </a:rPr>
              <a:t>DINEKE</a:t>
            </a:r>
          </a:p>
          <a:p>
            <a:endParaRPr lang="en-US"/>
          </a:p>
          <a:p>
            <a:r>
              <a:rPr lang="en-US" err="1"/>
              <a:t>Stichting</a:t>
            </a:r>
            <a:r>
              <a:rPr lang="en-US"/>
              <a:t> </a:t>
            </a:r>
            <a:r>
              <a:rPr lang="en-US" err="1"/>
              <a:t>TOPGGz</a:t>
            </a:r>
            <a:endParaRPr lang="en-US"/>
          </a:p>
          <a:p>
            <a:r>
              <a:rPr lang="en-US"/>
              <a:t>Klein bureau, 9 </a:t>
            </a:r>
            <a:r>
              <a:rPr lang="en-US" err="1"/>
              <a:t>medewerkers</a:t>
            </a:r>
            <a:r>
              <a:rPr lang="en-US"/>
              <a:t>, </a:t>
            </a:r>
            <a:r>
              <a:rPr lang="en-US" err="1"/>
              <a:t>iets</a:t>
            </a:r>
            <a:r>
              <a:rPr lang="en-US"/>
              <a:t> </a:t>
            </a:r>
            <a:r>
              <a:rPr lang="en-US" err="1"/>
              <a:t>meer</a:t>
            </a:r>
            <a:r>
              <a:rPr lang="en-US"/>
              <a:t> dan 6 FTE</a:t>
            </a:r>
          </a:p>
          <a:p>
            <a:endParaRPr lang="en-US"/>
          </a:p>
          <a:p>
            <a:r>
              <a:rPr lang="en-US" err="1"/>
              <a:t>TOPGGz</a:t>
            </a:r>
            <a:r>
              <a:rPr lang="en-US"/>
              <a:t>: </a:t>
            </a:r>
            <a:r>
              <a:rPr lang="en-US" err="1"/>
              <a:t>inhoud</a:t>
            </a:r>
            <a:endParaRPr lang="en-US"/>
          </a:p>
          <a:p>
            <a:r>
              <a:rPr lang="en-US" err="1"/>
              <a:t>Belangenbehartiging</a:t>
            </a:r>
            <a:r>
              <a:rPr lang="en-US"/>
              <a:t>: de </a:t>
            </a:r>
            <a:r>
              <a:rPr lang="en-US" err="1"/>
              <a:t>Nederlandse</a:t>
            </a:r>
            <a:r>
              <a:rPr lang="en-US"/>
              <a:t> </a:t>
            </a:r>
            <a:r>
              <a:rPr lang="en-US" err="1"/>
              <a:t>ggz</a:t>
            </a:r>
            <a:endParaRPr/>
          </a:p>
        </p:txBody>
      </p:sp>
    </p:spTree>
    <p:extLst>
      <p:ext uri="{BB962C8B-B14F-4D97-AF65-F5344CB8AC3E}">
        <p14:creationId xmlns:p14="http://schemas.microsoft.com/office/powerpoint/2010/main" val="38510570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a:extLst>
            <a:ext uri="{FF2B5EF4-FFF2-40B4-BE49-F238E27FC236}">
              <a16:creationId xmlns:a16="http://schemas.microsoft.com/office/drawing/2014/main" id="{64B535FA-0200-72F5-DCFE-37523C53A409}"/>
            </a:ext>
          </a:extLst>
        </p:cNvPr>
        <p:cNvGrpSpPr/>
        <p:nvPr/>
      </p:nvGrpSpPr>
      <p:grpSpPr>
        <a:xfrm>
          <a:off x="0" y="0"/>
          <a:ext cx="0" cy="0"/>
          <a:chOff x="0" y="0"/>
          <a:chExt cx="0" cy="0"/>
        </a:xfrm>
      </p:grpSpPr>
      <p:sp>
        <p:nvSpPr>
          <p:cNvPr id="125" name="Google Shape;125;p:notes">
            <a:extLst>
              <a:ext uri="{FF2B5EF4-FFF2-40B4-BE49-F238E27FC236}">
                <a16:creationId xmlns:a16="http://schemas.microsoft.com/office/drawing/2014/main" id="{EB707896-A37D-4A05-C042-9A684563C9D8}"/>
              </a:ext>
            </a:extLst>
          </p:cNvPr>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p:notes">
            <a:extLst>
              <a:ext uri="{FF2B5EF4-FFF2-40B4-BE49-F238E27FC236}">
                <a16:creationId xmlns:a16="http://schemas.microsoft.com/office/drawing/2014/main" id="{2B7B839B-BA7C-41D2-12DC-CB7BB48E9600}"/>
              </a:ext>
            </a:extLst>
          </p:cNvPr>
          <p:cNvSpPr txBox="1">
            <a:spLocks noGrp="1"/>
          </p:cNvSpPr>
          <p:nvPr>
            <p:ph type="body" idx="1"/>
          </p:nvPr>
        </p:nvSpPr>
        <p:spPr>
          <a:xfrm>
            <a:off x="688975" y="4758889"/>
            <a:ext cx="5511800" cy="4508421"/>
          </a:xfrm>
          <a:prstGeom prst="rect">
            <a:avLst/>
          </a:prstGeom>
        </p:spPr>
        <p:txBody>
          <a:bodyPr spcFirstLastPara="1" wrap="square" lIns="96600" tIns="96600" rIns="96600" bIns="96600" anchor="t" anchorCtr="0">
            <a:noAutofit/>
          </a:bodyPr>
          <a:lstStyle/>
          <a:p>
            <a:r>
              <a:rPr lang="nl-NL"/>
              <a:t>VERVANGEN DOOR ELEMENTEN PRAATPLAAT </a:t>
            </a:r>
            <a:endParaRPr/>
          </a:p>
        </p:txBody>
      </p:sp>
    </p:spTree>
    <p:extLst>
      <p:ext uri="{BB962C8B-B14F-4D97-AF65-F5344CB8AC3E}">
        <p14:creationId xmlns:p14="http://schemas.microsoft.com/office/powerpoint/2010/main" val="2469642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p:notes"/>
          <p:cNvSpPr txBox="1">
            <a:spLocks noGrp="1"/>
          </p:cNvSpPr>
          <p:nvPr>
            <p:ph type="body" idx="1"/>
          </p:nvPr>
        </p:nvSpPr>
        <p:spPr>
          <a:xfrm>
            <a:off x="688975" y="4758889"/>
            <a:ext cx="5511800" cy="4508421"/>
          </a:xfrm>
          <a:prstGeom prst="rect">
            <a:avLst/>
          </a:prstGeom>
        </p:spPr>
        <p:txBody>
          <a:bodyPr spcFirstLastPara="1" wrap="square" lIns="96600" tIns="96600" rIns="96600" bIns="96600" anchor="t" anchorCtr="0">
            <a:noAutofit/>
          </a:bodyPr>
          <a:lstStyle/>
          <a:p>
            <a:endParaRPr/>
          </a:p>
        </p:txBody>
      </p:sp>
    </p:spTree>
    <p:extLst>
      <p:ext uri="{BB962C8B-B14F-4D97-AF65-F5344CB8AC3E}">
        <p14:creationId xmlns:p14="http://schemas.microsoft.com/office/powerpoint/2010/main" val="30981460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p:notes"/>
          <p:cNvSpPr txBox="1">
            <a:spLocks noGrp="1"/>
          </p:cNvSpPr>
          <p:nvPr>
            <p:ph type="body" idx="1"/>
          </p:nvPr>
        </p:nvSpPr>
        <p:spPr>
          <a:xfrm>
            <a:off x="688975" y="4758889"/>
            <a:ext cx="5511800" cy="4508421"/>
          </a:xfrm>
          <a:prstGeom prst="rect">
            <a:avLst/>
          </a:prstGeom>
        </p:spPr>
        <p:txBody>
          <a:bodyPr spcFirstLastPara="1" wrap="square" lIns="96600" tIns="96600" rIns="96600" bIns="96600" anchor="t" anchorCtr="0">
            <a:noAutofit/>
          </a:bodyPr>
          <a:lstStyle/>
          <a:p>
            <a:endParaRPr/>
          </a:p>
        </p:txBody>
      </p:sp>
    </p:spTree>
    <p:extLst>
      <p:ext uri="{BB962C8B-B14F-4D97-AF65-F5344CB8AC3E}">
        <p14:creationId xmlns:p14="http://schemas.microsoft.com/office/powerpoint/2010/main" val="40873978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notes"/>
          <p:cNvSpPr>
            <a:spLocks noGrp="1" noRot="1" noChangeAspect="1"/>
          </p:cNvSpPr>
          <p:nvPr>
            <p:ph type="sldImg" idx="2"/>
          </p:nvPr>
        </p:nvSpPr>
        <p:spPr>
          <a:xfrm>
            <a:off x="-169863" y="841375"/>
            <a:ext cx="7475538" cy="42052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p:notes"/>
          <p:cNvSpPr txBox="1">
            <a:spLocks noGrp="1"/>
          </p:cNvSpPr>
          <p:nvPr>
            <p:ph type="body" idx="1"/>
          </p:nvPr>
        </p:nvSpPr>
        <p:spPr>
          <a:xfrm>
            <a:off x="713696" y="5326486"/>
            <a:ext cx="5709561" cy="5046144"/>
          </a:xfrm>
          <a:prstGeom prst="rect">
            <a:avLst/>
          </a:prstGeom>
        </p:spPr>
        <p:txBody>
          <a:bodyPr spcFirstLastPara="1" wrap="square" lIns="104666" tIns="104666" rIns="104666" bIns="104666" anchor="t" anchorCtr="0">
            <a:noAutofit/>
          </a:bodyPr>
          <a:lstStyle/>
          <a:p>
            <a:endParaRPr/>
          </a:p>
        </p:txBody>
      </p:sp>
    </p:spTree>
    <p:extLst>
      <p:ext uri="{BB962C8B-B14F-4D97-AF65-F5344CB8AC3E}">
        <p14:creationId xmlns:p14="http://schemas.microsoft.com/office/powerpoint/2010/main" val="3708134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1_Lee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29169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8E5484-A363-8C4E-BFB1-20E5515A7A1D}"/>
              </a:ext>
            </a:extLst>
          </p:cNvPr>
          <p:cNvSpPr>
            <a:spLocks noGrp="1"/>
          </p:cNvSpPr>
          <p:nvPr>
            <p:ph type="ctrTitle"/>
          </p:nvPr>
        </p:nvSpPr>
        <p:spPr>
          <a:xfrm>
            <a:off x="1143000" y="841772"/>
            <a:ext cx="6858000" cy="1790700"/>
          </a:xfrm>
          <a:solidFill>
            <a:schemeClr val="accent1"/>
          </a:solidFill>
        </p:spPr>
        <p:txBody>
          <a:bodyPr anchor="b"/>
          <a:lstStyle>
            <a:lvl1pPr algn="ctr">
              <a:defRPr sz="4500"/>
            </a:lvl1pPr>
          </a:lstStyle>
          <a:p>
            <a:r>
              <a:rPr lang="nl-NL"/>
              <a:t>Klik om stijl te bewerken</a:t>
            </a:r>
          </a:p>
        </p:txBody>
      </p:sp>
      <p:sp>
        <p:nvSpPr>
          <p:cNvPr id="3" name="Ondertitel 2">
            <a:extLst>
              <a:ext uri="{FF2B5EF4-FFF2-40B4-BE49-F238E27FC236}">
                <a16:creationId xmlns:a16="http://schemas.microsoft.com/office/drawing/2014/main" id="{B026B5B1-57B0-8846-8987-E7DBC0F5FD42}"/>
              </a:ext>
            </a:extLst>
          </p:cNvPr>
          <p:cNvSpPr>
            <a:spLocks noGrp="1"/>
          </p:cNvSpPr>
          <p:nvPr>
            <p:ph type="subTitle" idx="1"/>
          </p:nvPr>
        </p:nvSpPr>
        <p:spPr>
          <a:xfrm>
            <a:off x="1143000" y="2701528"/>
            <a:ext cx="6858000" cy="1241822"/>
          </a:xfrm>
          <a:prstGeom prst="rect">
            <a:avLst/>
          </a:prstGeom>
          <a:solidFill>
            <a:schemeClr val="accent2"/>
          </a:solidFill>
        </p:spPr>
        <p:txBody>
          <a:bodyPr tIns="180000"/>
          <a:lstStyle>
            <a:lvl1pPr marL="0" indent="0" algn="ctr">
              <a:buNone/>
              <a:defRPr sz="18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a:t>Klikken om de ondertitelstijl van het model te bewerken</a:t>
            </a:r>
          </a:p>
        </p:txBody>
      </p:sp>
      <p:sp>
        <p:nvSpPr>
          <p:cNvPr id="7" name="Google Shape;21;p4">
            <a:extLst>
              <a:ext uri="{FF2B5EF4-FFF2-40B4-BE49-F238E27FC236}">
                <a16:creationId xmlns:a16="http://schemas.microsoft.com/office/drawing/2014/main" id="{EA2C3E36-B017-FC46-AFE2-013942BB9BCD}"/>
              </a:ext>
            </a:extLst>
          </p:cNvPr>
          <p:cNvSpPr/>
          <p:nvPr userDrawn="1"/>
        </p:nvSpPr>
        <p:spPr>
          <a:xfrm>
            <a:off x="8750300" y="4355825"/>
            <a:ext cx="393600" cy="393600"/>
          </a:xfrm>
          <a:prstGeom prst="rect">
            <a:avLst/>
          </a:prstGeom>
          <a:solidFill>
            <a:schemeClr val="accent1"/>
          </a:solidFill>
          <a:ln>
            <a:noFill/>
          </a:ln>
          <a:effectLst>
            <a:outerShdw blurRad="214313" dist="47625" dir="5400000" algn="bl" rotWithShape="0">
              <a:srgbClr val="000000">
                <a:alpha val="2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8" name="Rechthoek 7">
            <a:extLst>
              <a:ext uri="{FF2B5EF4-FFF2-40B4-BE49-F238E27FC236}">
                <a16:creationId xmlns:a16="http://schemas.microsoft.com/office/drawing/2014/main" id="{F3890D57-433D-0C46-A791-87072FB183C4}"/>
              </a:ext>
            </a:extLst>
          </p:cNvPr>
          <p:cNvSpPr/>
          <p:nvPr userDrawn="1"/>
        </p:nvSpPr>
        <p:spPr>
          <a:xfrm>
            <a:off x="8713285" y="4406431"/>
            <a:ext cx="467629" cy="292388"/>
          </a:xfrm>
          <a:prstGeom prst="rect">
            <a:avLst/>
          </a:prstGeom>
        </p:spPr>
        <p:txBody>
          <a:bodyPr wrap="none">
            <a:spAutoFit/>
          </a:bodyPr>
          <a:lstStyle/>
          <a:p>
            <a:pPr algn="ctr"/>
            <a:fld id="{00000000-1234-1234-1234-123412341234}" type="slidenum">
              <a:rPr lang="nl-NL" sz="1300" baseline="0" smtClean="0">
                <a:solidFill>
                  <a:schemeClr val="bg1"/>
                </a:solidFill>
              </a:rPr>
              <a:pPr algn="ctr"/>
              <a:t>‹nr.›</a:t>
            </a:fld>
            <a:endParaRPr lang="nl-NL" sz="1300" baseline="0">
              <a:solidFill>
                <a:schemeClr val="bg1"/>
              </a:solidFill>
            </a:endParaRPr>
          </a:p>
        </p:txBody>
      </p:sp>
    </p:spTree>
    <p:extLst>
      <p:ext uri="{BB962C8B-B14F-4D97-AF65-F5344CB8AC3E}">
        <p14:creationId xmlns:p14="http://schemas.microsoft.com/office/powerpoint/2010/main" val="2169833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66A1DB-5FC5-044A-AD24-6B13C8BBAB51}"/>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57EE03C0-F18F-7E43-8671-7A5037DB7BEF}"/>
              </a:ext>
            </a:extLst>
          </p:cNvPr>
          <p:cNvSpPr>
            <a:spLocks noGrp="1"/>
          </p:cNvSpPr>
          <p:nvPr>
            <p:ph idx="1" hasCustomPrompt="1"/>
          </p:nvPr>
        </p:nvSpPr>
        <p:spPr>
          <a:xfrm>
            <a:off x="628650" y="1369219"/>
            <a:ext cx="7886700" cy="3263504"/>
          </a:xfrm>
          <a:prstGeom prst="rect">
            <a:avLst/>
          </a:prstGeom>
        </p:spPr>
        <p:txBody>
          <a:bodyPr/>
          <a:lstStyle>
            <a:lvl1pPr>
              <a:buClr>
                <a:schemeClr val="accent1"/>
              </a:buClr>
              <a:defRPr>
                <a:solidFill>
                  <a:schemeClr val="tx1"/>
                </a:solidFill>
              </a:defRPr>
            </a:lvl1pPr>
          </a:lstStyle>
          <a:p>
            <a:r>
              <a:rPr lang="nl-NL"/>
              <a:t>Tekststijl van het model bewerken
Tweede niveau
Derde niveau
Vierde niveau
Vijfde niveau</a:t>
            </a:r>
          </a:p>
        </p:txBody>
      </p:sp>
      <p:sp>
        <p:nvSpPr>
          <p:cNvPr id="7" name="Google Shape;21;p4">
            <a:extLst>
              <a:ext uri="{FF2B5EF4-FFF2-40B4-BE49-F238E27FC236}">
                <a16:creationId xmlns:a16="http://schemas.microsoft.com/office/drawing/2014/main" id="{49A2FB42-D985-DC4B-A96A-40497BC7280B}"/>
              </a:ext>
            </a:extLst>
          </p:cNvPr>
          <p:cNvSpPr/>
          <p:nvPr userDrawn="1"/>
        </p:nvSpPr>
        <p:spPr>
          <a:xfrm>
            <a:off x="8750300" y="4355825"/>
            <a:ext cx="393600" cy="393600"/>
          </a:xfrm>
          <a:prstGeom prst="rect">
            <a:avLst/>
          </a:prstGeom>
          <a:solidFill>
            <a:schemeClr val="accent1"/>
          </a:solidFill>
          <a:ln>
            <a:noFill/>
          </a:ln>
          <a:effectLst>
            <a:outerShdw blurRad="214313" dist="47625" dir="5400000" algn="bl" rotWithShape="0">
              <a:srgbClr val="000000">
                <a:alpha val="2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8" name="Rechthoek 7">
            <a:extLst>
              <a:ext uri="{FF2B5EF4-FFF2-40B4-BE49-F238E27FC236}">
                <a16:creationId xmlns:a16="http://schemas.microsoft.com/office/drawing/2014/main" id="{46B9FAAD-A746-2F48-A80A-5F495E7C2D51}"/>
              </a:ext>
            </a:extLst>
          </p:cNvPr>
          <p:cNvSpPr/>
          <p:nvPr userDrawn="1"/>
        </p:nvSpPr>
        <p:spPr>
          <a:xfrm>
            <a:off x="8713285" y="4405619"/>
            <a:ext cx="467629" cy="292388"/>
          </a:xfrm>
          <a:prstGeom prst="rect">
            <a:avLst/>
          </a:prstGeom>
        </p:spPr>
        <p:txBody>
          <a:bodyPr wrap="none">
            <a:spAutoFit/>
          </a:bodyPr>
          <a:lstStyle/>
          <a:p>
            <a:pPr algn="ctr"/>
            <a:fld id="{00000000-1234-1234-1234-123412341234}" type="slidenum">
              <a:rPr lang="nl-NL" sz="1300" baseline="0" smtClean="0">
                <a:solidFill>
                  <a:schemeClr val="bg1"/>
                </a:solidFill>
              </a:rPr>
              <a:pPr algn="ctr"/>
              <a:t>‹nr.›</a:t>
            </a:fld>
            <a:endParaRPr lang="nl-NL" sz="1300" baseline="0">
              <a:solidFill>
                <a:schemeClr val="bg1"/>
              </a:solidFill>
            </a:endParaRPr>
          </a:p>
        </p:txBody>
      </p:sp>
    </p:spTree>
    <p:extLst>
      <p:ext uri="{BB962C8B-B14F-4D97-AF65-F5344CB8AC3E}">
        <p14:creationId xmlns:p14="http://schemas.microsoft.com/office/powerpoint/2010/main" val="1453740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8D02E6-3342-3240-BC1A-1A9492A0AF96}"/>
              </a:ext>
            </a:extLst>
          </p:cNvPr>
          <p:cNvSpPr>
            <a:spLocks noGrp="1"/>
          </p:cNvSpPr>
          <p:nvPr>
            <p:ph type="title"/>
          </p:nvPr>
        </p:nvSpPr>
        <p:spPr>
          <a:xfrm>
            <a:off x="623888" y="301610"/>
            <a:ext cx="7886700" cy="2139553"/>
          </a:xfrm>
        </p:spPr>
        <p:txBody>
          <a:bodyPr anchor="b"/>
          <a:lstStyle>
            <a:lvl1pPr>
              <a:defRPr sz="4500"/>
            </a:lvl1pPr>
          </a:lstStyle>
          <a:p>
            <a:r>
              <a:rPr lang="nl-NL"/>
              <a:t>Klik om stijl te bewerken</a:t>
            </a:r>
          </a:p>
        </p:txBody>
      </p:sp>
      <p:sp>
        <p:nvSpPr>
          <p:cNvPr id="3" name="Tijdelijke aanduiding voor tekst 2">
            <a:extLst>
              <a:ext uri="{FF2B5EF4-FFF2-40B4-BE49-F238E27FC236}">
                <a16:creationId xmlns:a16="http://schemas.microsoft.com/office/drawing/2014/main" id="{C6363379-7D4F-7F4C-9327-9B108B542736}"/>
              </a:ext>
            </a:extLst>
          </p:cNvPr>
          <p:cNvSpPr>
            <a:spLocks noGrp="1"/>
          </p:cNvSpPr>
          <p:nvPr>
            <p:ph type="body" idx="1"/>
          </p:nvPr>
        </p:nvSpPr>
        <p:spPr>
          <a:xfrm>
            <a:off x="623888" y="2571750"/>
            <a:ext cx="7886700" cy="2029968"/>
          </a:xfrm>
          <a:prstGeom prst="rect">
            <a:avLst/>
          </a:prstGeo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r>
              <a:rPr lang="nl-NL"/>
              <a:t>Tekststijl van het model bewerken
Tweede niveau
Derde niveau
Vierde niveau
Vijfde niveau</a:t>
            </a:r>
          </a:p>
        </p:txBody>
      </p:sp>
      <p:sp>
        <p:nvSpPr>
          <p:cNvPr id="7" name="Google Shape;21;p4">
            <a:extLst>
              <a:ext uri="{FF2B5EF4-FFF2-40B4-BE49-F238E27FC236}">
                <a16:creationId xmlns:a16="http://schemas.microsoft.com/office/drawing/2014/main" id="{FD7C4F8A-978A-0C40-A2F7-7C16BDB6C2CC}"/>
              </a:ext>
            </a:extLst>
          </p:cNvPr>
          <p:cNvSpPr/>
          <p:nvPr userDrawn="1"/>
        </p:nvSpPr>
        <p:spPr>
          <a:xfrm>
            <a:off x="8750300" y="4355825"/>
            <a:ext cx="393600" cy="393600"/>
          </a:xfrm>
          <a:prstGeom prst="rect">
            <a:avLst/>
          </a:prstGeom>
          <a:solidFill>
            <a:schemeClr val="accent1"/>
          </a:solidFill>
          <a:ln>
            <a:noFill/>
          </a:ln>
          <a:effectLst>
            <a:outerShdw blurRad="214313" dist="47625" dir="5400000" algn="bl" rotWithShape="0">
              <a:srgbClr val="000000">
                <a:alpha val="2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8" name="Rechthoek 7">
            <a:extLst>
              <a:ext uri="{FF2B5EF4-FFF2-40B4-BE49-F238E27FC236}">
                <a16:creationId xmlns:a16="http://schemas.microsoft.com/office/drawing/2014/main" id="{BDAC8AD2-9945-0B45-85E4-58728D24C19C}"/>
              </a:ext>
            </a:extLst>
          </p:cNvPr>
          <p:cNvSpPr/>
          <p:nvPr userDrawn="1"/>
        </p:nvSpPr>
        <p:spPr>
          <a:xfrm>
            <a:off x="8713285" y="4405619"/>
            <a:ext cx="467629" cy="292388"/>
          </a:xfrm>
          <a:prstGeom prst="rect">
            <a:avLst/>
          </a:prstGeom>
        </p:spPr>
        <p:txBody>
          <a:bodyPr wrap="none">
            <a:spAutoFit/>
          </a:bodyPr>
          <a:lstStyle/>
          <a:p>
            <a:pPr algn="ctr"/>
            <a:fld id="{00000000-1234-1234-1234-123412341234}" type="slidenum">
              <a:rPr lang="nl-NL" sz="1300" baseline="0" smtClean="0">
                <a:solidFill>
                  <a:schemeClr val="bg1"/>
                </a:solidFill>
              </a:rPr>
              <a:pPr algn="ctr"/>
              <a:t>‹nr.›</a:t>
            </a:fld>
            <a:endParaRPr lang="nl-NL" sz="1300" baseline="0">
              <a:solidFill>
                <a:schemeClr val="bg1"/>
              </a:solidFill>
            </a:endParaRPr>
          </a:p>
        </p:txBody>
      </p:sp>
    </p:spTree>
    <p:extLst>
      <p:ext uri="{BB962C8B-B14F-4D97-AF65-F5344CB8AC3E}">
        <p14:creationId xmlns:p14="http://schemas.microsoft.com/office/powerpoint/2010/main" val="1136242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5908A1-BC0E-3D42-B6BB-E7899A8F5E38}"/>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0156AF2C-D106-BF4F-8C71-CBA6173CCBD0}"/>
              </a:ext>
            </a:extLst>
          </p:cNvPr>
          <p:cNvSpPr>
            <a:spLocks noGrp="1"/>
          </p:cNvSpPr>
          <p:nvPr>
            <p:ph sz="half" idx="1"/>
          </p:nvPr>
        </p:nvSpPr>
        <p:spPr>
          <a:xfrm>
            <a:off x="628650" y="1369219"/>
            <a:ext cx="3886200" cy="3263504"/>
          </a:xfrm>
          <a:prstGeom prst="rect">
            <a:avLst/>
          </a:prstGeom>
        </p:spPr>
        <p:txBody>
          <a:bodyPr/>
          <a:lstStyle>
            <a:lvl1pPr>
              <a:buClr>
                <a:schemeClr val="accent1"/>
              </a:buClr>
              <a:defRPr/>
            </a:lvl1pPr>
          </a:lstStyle>
          <a:p>
            <a:r>
              <a:rPr lang="nl-NL"/>
              <a:t>Tekststijl van het model bewerken
Tweede niveau
Derde niveau
Vierde niveau
Vijfde niveau</a:t>
            </a:r>
          </a:p>
        </p:txBody>
      </p:sp>
      <p:sp>
        <p:nvSpPr>
          <p:cNvPr id="4" name="Tijdelijke aanduiding voor inhoud 3">
            <a:extLst>
              <a:ext uri="{FF2B5EF4-FFF2-40B4-BE49-F238E27FC236}">
                <a16:creationId xmlns:a16="http://schemas.microsoft.com/office/drawing/2014/main" id="{295BA4DA-A8C9-B142-A0E7-867BA06A2E57}"/>
              </a:ext>
            </a:extLst>
          </p:cNvPr>
          <p:cNvSpPr>
            <a:spLocks noGrp="1"/>
          </p:cNvSpPr>
          <p:nvPr>
            <p:ph sz="half" idx="2"/>
          </p:nvPr>
        </p:nvSpPr>
        <p:spPr>
          <a:xfrm>
            <a:off x="4629150" y="1369219"/>
            <a:ext cx="3886200" cy="3263504"/>
          </a:xfrm>
          <a:prstGeom prst="rect">
            <a:avLst/>
          </a:prstGeom>
        </p:spPr>
        <p:txBody>
          <a:bodyPr/>
          <a:lstStyle>
            <a:lvl1pPr>
              <a:buClr>
                <a:schemeClr val="accent1"/>
              </a:buClr>
              <a:defRPr/>
            </a:lvl1pPr>
          </a:lstStyle>
          <a:p>
            <a:r>
              <a:rPr lang="nl-NL"/>
              <a:t>Tekststijl van het model bewerken
Tweede niveau
Derde niveau
Vierde niveau
Vijfde niveau</a:t>
            </a:r>
          </a:p>
        </p:txBody>
      </p:sp>
      <p:sp>
        <p:nvSpPr>
          <p:cNvPr id="8" name="Google Shape;21;p4">
            <a:extLst>
              <a:ext uri="{FF2B5EF4-FFF2-40B4-BE49-F238E27FC236}">
                <a16:creationId xmlns:a16="http://schemas.microsoft.com/office/drawing/2014/main" id="{86AC9DE0-CC3C-CB4E-B78A-D6D81BE1CF23}"/>
              </a:ext>
            </a:extLst>
          </p:cNvPr>
          <p:cNvSpPr/>
          <p:nvPr userDrawn="1"/>
        </p:nvSpPr>
        <p:spPr>
          <a:xfrm>
            <a:off x="8750300" y="4355825"/>
            <a:ext cx="393600" cy="393600"/>
          </a:xfrm>
          <a:prstGeom prst="rect">
            <a:avLst/>
          </a:prstGeom>
          <a:solidFill>
            <a:schemeClr val="accent1"/>
          </a:solidFill>
          <a:ln>
            <a:noFill/>
          </a:ln>
          <a:effectLst>
            <a:outerShdw blurRad="214313" dist="47625" dir="5400000" algn="bl" rotWithShape="0">
              <a:srgbClr val="000000">
                <a:alpha val="2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9" name="Rechthoek 8">
            <a:extLst>
              <a:ext uri="{FF2B5EF4-FFF2-40B4-BE49-F238E27FC236}">
                <a16:creationId xmlns:a16="http://schemas.microsoft.com/office/drawing/2014/main" id="{AF5A5981-3CDA-FB4A-9A86-B44BA011ACAF}"/>
              </a:ext>
            </a:extLst>
          </p:cNvPr>
          <p:cNvSpPr/>
          <p:nvPr userDrawn="1"/>
        </p:nvSpPr>
        <p:spPr>
          <a:xfrm>
            <a:off x="8713285" y="4406431"/>
            <a:ext cx="467629" cy="292388"/>
          </a:xfrm>
          <a:prstGeom prst="rect">
            <a:avLst/>
          </a:prstGeom>
        </p:spPr>
        <p:txBody>
          <a:bodyPr wrap="none">
            <a:spAutoFit/>
          </a:bodyPr>
          <a:lstStyle/>
          <a:p>
            <a:pPr algn="ctr"/>
            <a:fld id="{00000000-1234-1234-1234-123412341234}" type="slidenum">
              <a:rPr lang="nl-NL" sz="1300" baseline="0" smtClean="0">
                <a:solidFill>
                  <a:schemeClr val="bg1"/>
                </a:solidFill>
              </a:rPr>
              <a:pPr algn="ctr"/>
              <a:t>‹nr.›</a:t>
            </a:fld>
            <a:endParaRPr lang="nl-NL" sz="1300" baseline="0">
              <a:solidFill>
                <a:schemeClr val="bg1"/>
              </a:solidFill>
            </a:endParaRPr>
          </a:p>
        </p:txBody>
      </p:sp>
    </p:spTree>
    <p:extLst>
      <p:ext uri="{BB962C8B-B14F-4D97-AF65-F5344CB8AC3E}">
        <p14:creationId xmlns:p14="http://schemas.microsoft.com/office/powerpoint/2010/main" val="3706865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9CF790-6CA6-5443-A83E-9CB15D04DA07}"/>
              </a:ext>
            </a:extLst>
          </p:cNvPr>
          <p:cNvSpPr>
            <a:spLocks noGrp="1"/>
          </p:cNvSpPr>
          <p:nvPr>
            <p:ph type="title"/>
          </p:nvPr>
        </p:nvSpPr>
        <p:spPr/>
        <p:txBody>
          <a:bodyPr/>
          <a:lstStyle/>
          <a:p>
            <a:r>
              <a:rPr lang="nl-NL"/>
              <a:t>Klik om stijl te bewerken</a:t>
            </a:r>
          </a:p>
        </p:txBody>
      </p:sp>
      <p:sp>
        <p:nvSpPr>
          <p:cNvPr id="6" name="Google Shape;21;p4">
            <a:extLst>
              <a:ext uri="{FF2B5EF4-FFF2-40B4-BE49-F238E27FC236}">
                <a16:creationId xmlns:a16="http://schemas.microsoft.com/office/drawing/2014/main" id="{5BD391AA-DCD0-DF45-B238-D4A4C0268BA7}"/>
              </a:ext>
            </a:extLst>
          </p:cNvPr>
          <p:cNvSpPr/>
          <p:nvPr userDrawn="1"/>
        </p:nvSpPr>
        <p:spPr>
          <a:xfrm>
            <a:off x="8750300" y="4355825"/>
            <a:ext cx="393600" cy="393600"/>
          </a:xfrm>
          <a:prstGeom prst="rect">
            <a:avLst/>
          </a:prstGeom>
          <a:solidFill>
            <a:schemeClr val="accent1"/>
          </a:solidFill>
          <a:ln>
            <a:noFill/>
          </a:ln>
          <a:effectLst>
            <a:outerShdw blurRad="214313" dist="47625" dir="5400000" algn="bl" rotWithShape="0">
              <a:srgbClr val="000000">
                <a:alpha val="2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7" name="Rechthoek 6">
            <a:extLst>
              <a:ext uri="{FF2B5EF4-FFF2-40B4-BE49-F238E27FC236}">
                <a16:creationId xmlns:a16="http://schemas.microsoft.com/office/drawing/2014/main" id="{7B521DF1-4DDC-BE40-808A-089371FB8F6C}"/>
              </a:ext>
            </a:extLst>
          </p:cNvPr>
          <p:cNvSpPr/>
          <p:nvPr userDrawn="1"/>
        </p:nvSpPr>
        <p:spPr>
          <a:xfrm>
            <a:off x="8713285" y="4406431"/>
            <a:ext cx="467629" cy="292388"/>
          </a:xfrm>
          <a:prstGeom prst="rect">
            <a:avLst/>
          </a:prstGeom>
        </p:spPr>
        <p:txBody>
          <a:bodyPr wrap="none">
            <a:spAutoFit/>
          </a:bodyPr>
          <a:lstStyle/>
          <a:p>
            <a:pPr algn="ctr"/>
            <a:fld id="{00000000-1234-1234-1234-123412341234}" type="slidenum">
              <a:rPr lang="nl-NL" sz="1300" baseline="0" smtClean="0">
                <a:solidFill>
                  <a:schemeClr val="bg1"/>
                </a:solidFill>
              </a:rPr>
              <a:pPr algn="ctr"/>
              <a:t>‹nr.›</a:t>
            </a:fld>
            <a:endParaRPr lang="nl-NL" sz="1300" baseline="0">
              <a:solidFill>
                <a:schemeClr val="bg1"/>
              </a:solidFill>
            </a:endParaRPr>
          </a:p>
        </p:txBody>
      </p:sp>
    </p:spTree>
    <p:extLst>
      <p:ext uri="{BB962C8B-B14F-4D97-AF65-F5344CB8AC3E}">
        <p14:creationId xmlns:p14="http://schemas.microsoft.com/office/powerpoint/2010/main" val="1364416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5" name="Google Shape;21;p4">
            <a:extLst>
              <a:ext uri="{FF2B5EF4-FFF2-40B4-BE49-F238E27FC236}">
                <a16:creationId xmlns:a16="http://schemas.microsoft.com/office/drawing/2014/main" id="{11883D43-65EE-234E-A876-E8425C5DE7FE}"/>
              </a:ext>
            </a:extLst>
          </p:cNvPr>
          <p:cNvSpPr/>
          <p:nvPr userDrawn="1"/>
        </p:nvSpPr>
        <p:spPr>
          <a:xfrm>
            <a:off x="8750300" y="4355825"/>
            <a:ext cx="393600" cy="393600"/>
          </a:xfrm>
          <a:prstGeom prst="rect">
            <a:avLst/>
          </a:prstGeom>
          <a:solidFill>
            <a:schemeClr val="accent1"/>
          </a:solidFill>
          <a:ln>
            <a:noFill/>
          </a:ln>
          <a:effectLst>
            <a:outerShdw blurRad="214313" dist="47625" dir="5400000" algn="bl" rotWithShape="0">
              <a:srgbClr val="000000">
                <a:alpha val="2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6" name="Rechthoek 5">
            <a:extLst>
              <a:ext uri="{FF2B5EF4-FFF2-40B4-BE49-F238E27FC236}">
                <a16:creationId xmlns:a16="http://schemas.microsoft.com/office/drawing/2014/main" id="{4E9484E7-79D9-BF4E-830E-14B203BF8D35}"/>
              </a:ext>
            </a:extLst>
          </p:cNvPr>
          <p:cNvSpPr/>
          <p:nvPr userDrawn="1"/>
        </p:nvSpPr>
        <p:spPr>
          <a:xfrm>
            <a:off x="8713285" y="4405619"/>
            <a:ext cx="467629" cy="292388"/>
          </a:xfrm>
          <a:prstGeom prst="rect">
            <a:avLst/>
          </a:prstGeom>
        </p:spPr>
        <p:txBody>
          <a:bodyPr wrap="none">
            <a:spAutoFit/>
          </a:bodyPr>
          <a:lstStyle/>
          <a:p>
            <a:pPr algn="ctr"/>
            <a:fld id="{00000000-1234-1234-1234-123412341234}" type="slidenum">
              <a:rPr lang="nl-NL" sz="1300" baseline="0" smtClean="0">
                <a:solidFill>
                  <a:schemeClr val="bg1"/>
                </a:solidFill>
              </a:rPr>
              <a:pPr algn="ctr"/>
              <a:t>‹nr.›</a:t>
            </a:fld>
            <a:endParaRPr lang="nl-NL" sz="1300" baseline="0">
              <a:solidFill>
                <a:schemeClr val="bg1"/>
              </a:solidFill>
            </a:endParaRPr>
          </a:p>
        </p:txBody>
      </p:sp>
    </p:spTree>
    <p:extLst>
      <p:ext uri="{BB962C8B-B14F-4D97-AF65-F5344CB8AC3E}">
        <p14:creationId xmlns:p14="http://schemas.microsoft.com/office/powerpoint/2010/main" val="1689660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10" name="Google Shape;21;p4">
            <a:extLst>
              <a:ext uri="{FF2B5EF4-FFF2-40B4-BE49-F238E27FC236}">
                <a16:creationId xmlns:a16="http://schemas.microsoft.com/office/drawing/2014/main" id="{9B4CC052-3420-5340-A1A5-F7A9524C5878}"/>
              </a:ext>
            </a:extLst>
          </p:cNvPr>
          <p:cNvSpPr/>
          <p:nvPr userDrawn="1"/>
        </p:nvSpPr>
        <p:spPr>
          <a:xfrm>
            <a:off x="8750300" y="4355825"/>
            <a:ext cx="393600" cy="393600"/>
          </a:xfrm>
          <a:prstGeom prst="rect">
            <a:avLst/>
          </a:prstGeom>
          <a:solidFill>
            <a:schemeClr val="accent1"/>
          </a:solidFill>
          <a:ln>
            <a:noFill/>
          </a:ln>
          <a:effectLst>
            <a:outerShdw blurRad="214313" dist="47625" dir="5400000" algn="bl" rotWithShape="0">
              <a:srgbClr val="000000">
                <a:alpha val="2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 name="Titel 1">
            <a:extLst>
              <a:ext uri="{FF2B5EF4-FFF2-40B4-BE49-F238E27FC236}">
                <a16:creationId xmlns:a16="http://schemas.microsoft.com/office/drawing/2014/main" id="{B170E8E1-E2D0-9F43-BD90-3F8314EA872B}"/>
              </a:ext>
            </a:extLst>
          </p:cNvPr>
          <p:cNvSpPr>
            <a:spLocks noGrp="1"/>
          </p:cNvSpPr>
          <p:nvPr>
            <p:ph type="title"/>
          </p:nvPr>
        </p:nvSpPr>
        <p:spPr>
          <a:xfrm>
            <a:off x="629841" y="342900"/>
            <a:ext cx="2949178" cy="1200150"/>
          </a:xfrm>
        </p:spPr>
        <p:txBody>
          <a:bodyPr anchor="b"/>
          <a:lstStyle>
            <a:lvl1pPr>
              <a:defRPr sz="2400"/>
            </a:lvl1pPr>
          </a:lstStyle>
          <a:p>
            <a:r>
              <a:rPr lang="nl-NL"/>
              <a:t>Klik om stijl te bewerken</a:t>
            </a:r>
          </a:p>
        </p:txBody>
      </p:sp>
      <p:sp>
        <p:nvSpPr>
          <p:cNvPr id="3" name="Tijdelijke aanduiding voor inhoud 2">
            <a:extLst>
              <a:ext uri="{FF2B5EF4-FFF2-40B4-BE49-F238E27FC236}">
                <a16:creationId xmlns:a16="http://schemas.microsoft.com/office/drawing/2014/main" id="{6205B7A5-D588-1845-9D2B-E1FD8E085EC6}"/>
              </a:ext>
            </a:extLst>
          </p:cNvPr>
          <p:cNvSpPr>
            <a:spLocks noGrp="1"/>
          </p:cNvSpPr>
          <p:nvPr>
            <p:ph idx="1"/>
          </p:nvPr>
        </p:nvSpPr>
        <p:spPr>
          <a:xfrm>
            <a:off x="3887391" y="342901"/>
            <a:ext cx="4629150" cy="3817207"/>
          </a:xfrm>
          <a:prstGeom prst="rect">
            <a:avLst/>
          </a:prstGeom>
        </p:spPr>
        <p:txBody>
          <a:bodyPr/>
          <a:lstStyle>
            <a:lvl1pPr>
              <a:buClr>
                <a:schemeClr val="accent1"/>
              </a:buCl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r>
              <a:rPr lang="nl-NL"/>
              <a:t>Tekststijl van het model bewerken
Tweede niveau
Derde niveau
Vierde niveau
Vijfde niveau</a:t>
            </a:r>
          </a:p>
        </p:txBody>
      </p:sp>
      <p:sp>
        <p:nvSpPr>
          <p:cNvPr id="4" name="Tijdelijke aanduiding voor tekst 3">
            <a:extLst>
              <a:ext uri="{FF2B5EF4-FFF2-40B4-BE49-F238E27FC236}">
                <a16:creationId xmlns:a16="http://schemas.microsoft.com/office/drawing/2014/main" id="{9A935659-E133-C34C-A794-00872997086A}"/>
              </a:ext>
            </a:extLst>
          </p:cNvPr>
          <p:cNvSpPr>
            <a:spLocks noGrp="1"/>
          </p:cNvSpPr>
          <p:nvPr>
            <p:ph type="body" sz="half" idx="2"/>
          </p:nvPr>
        </p:nvSpPr>
        <p:spPr>
          <a:xfrm>
            <a:off x="629841" y="1543051"/>
            <a:ext cx="2949178" cy="2699436"/>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lang="nl-NL"/>
              <a:t>Tekststijl van het model bewerken
Tweede niveau
Derde niveau
Vierde niveau
Vijfde niveau</a:t>
            </a:r>
          </a:p>
        </p:txBody>
      </p:sp>
      <p:sp>
        <p:nvSpPr>
          <p:cNvPr id="9" name="Rechthoek 8">
            <a:extLst>
              <a:ext uri="{FF2B5EF4-FFF2-40B4-BE49-F238E27FC236}">
                <a16:creationId xmlns:a16="http://schemas.microsoft.com/office/drawing/2014/main" id="{0FE583D3-1918-8747-9628-CA045977CD8B}"/>
              </a:ext>
            </a:extLst>
          </p:cNvPr>
          <p:cNvSpPr/>
          <p:nvPr userDrawn="1"/>
        </p:nvSpPr>
        <p:spPr>
          <a:xfrm>
            <a:off x="8709110" y="4405619"/>
            <a:ext cx="467629" cy="292388"/>
          </a:xfrm>
          <a:prstGeom prst="rect">
            <a:avLst/>
          </a:prstGeom>
        </p:spPr>
        <p:txBody>
          <a:bodyPr wrap="none">
            <a:spAutoFit/>
          </a:bodyPr>
          <a:lstStyle/>
          <a:p>
            <a:pPr algn="ctr"/>
            <a:fld id="{00000000-1234-1234-1234-123412341234}" type="slidenum">
              <a:rPr lang="nl-NL" sz="1300" baseline="0" smtClean="0">
                <a:solidFill>
                  <a:schemeClr val="bg1"/>
                </a:solidFill>
              </a:rPr>
              <a:pPr algn="ctr"/>
              <a:t>‹nr.›</a:t>
            </a:fld>
            <a:endParaRPr lang="nl-NL" sz="1300" baseline="0">
              <a:solidFill>
                <a:schemeClr val="bg1"/>
              </a:solidFill>
            </a:endParaRPr>
          </a:p>
        </p:txBody>
      </p:sp>
    </p:spTree>
    <p:extLst>
      <p:ext uri="{BB962C8B-B14F-4D97-AF65-F5344CB8AC3E}">
        <p14:creationId xmlns:p14="http://schemas.microsoft.com/office/powerpoint/2010/main" val="2835676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25"/>
        <p:cNvGrpSpPr/>
        <p:nvPr/>
      </p:nvGrpSpPr>
      <p:grpSpPr>
        <a:xfrm>
          <a:off x="0" y="0"/>
          <a:ext cx="0" cy="0"/>
          <a:chOff x="0" y="0"/>
          <a:chExt cx="0" cy="0"/>
        </a:xfrm>
      </p:grpSpPr>
      <p:sp>
        <p:nvSpPr>
          <p:cNvPr id="26" name="Google Shape;26;p5"/>
          <p:cNvSpPr/>
          <p:nvPr/>
        </p:nvSpPr>
        <p:spPr>
          <a:xfrm>
            <a:off x="1271100" y="-75"/>
            <a:ext cx="7872900" cy="5143500"/>
          </a:xfrm>
          <a:prstGeom prst="rect">
            <a:avLst/>
          </a:prstGeom>
          <a:solidFill>
            <a:srgbClr val="FFFFFF"/>
          </a:solidFill>
          <a:ln>
            <a:noFill/>
          </a:ln>
          <a:effectLst>
            <a:outerShdw blurRad="285750" dist="190500" dir="10800000" algn="bl" rotWithShape="0">
              <a:srgbClr val="000000">
                <a:alpha val="1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8" name="Google Shape;28;p5"/>
          <p:cNvSpPr/>
          <p:nvPr/>
        </p:nvSpPr>
        <p:spPr>
          <a:xfrm>
            <a:off x="877500" y="393525"/>
            <a:ext cx="7872900" cy="806700"/>
          </a:xfrm>
          <a:prstGeom prst="rect">
            <a:avLst/>
          </a:prstGeom>
          <a:solidFill>
            <a:schemeClr val="accent1"/>
          </a:solidFill>
          <a:ln>
            <a:noFill/>
          </a:ln>
          <a:effectLst>
            <a:outerShdw blurRad="214313" dist="47625" dir="5400000" algn="bl" rotWithShape="0">
              <a:srgbClr val="000000">
                <a:alpha val="2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9" name="Google Shape;29;p5"/>
          <p:cNvSpPr txBox="1">
            <a:spLocks noGrp="1"/>
          </p:cNvSpPr>
          <p:nvPr>
            <p:ph type="title"/>
          </p:nvPr>
        </p:nvSpPr>
        <p:spPr>
          <a:xfrm>
            <a:off x="1271100" y="393475"/>
            <a:ext cx="6650600" cy="806700"/>
          </a:xfrm>
          <a:prstGeom prst="rect">
            <a:avLst/>
          </a:prstGeom>
        </p:spPr>
        <p:txBody>
          <a:bodyPr spcFirstLastPara="1" wrap="square" lIns="91425" tIns="91425" rIns="91425" bIns="91425" anchor="ctr" anchorCtr="0"/>
          <a:lstStyle>
            <a:lvl1pPr lvl="0">
              <a:spcBef>
                <a:spcPts val="0"/>
              </a:spcBef>
              <a:spcAft>
                <a:spcPts val="0"/>
              </a:spcAft>
              <a:buSzPts val="2400"/>
              <a:buNone/>
              <a:defRPr>
                <a:solidFill>
                  <a:schemeClr val="bg1"/>
                </a:solidFill>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a:endParaRPr/>
          </a:p>
        </p:txBody>
      </p:sp>
      <p:sp>
        <p:nvSpPr>
          <p:cNvPr id="30" name="Google Shape;30;p5"/>
          <p:cNvSpPr txBox="1">
            <a:spLocks noGrp="1"/>
          </p:cNvSpPr>
          <p:nvPr>
            <p:ph type="body" idx="1"/>
          </p:nvPr>
        </p:nvSpPr>
        <p:spPr>
          <a:xfrm>
            <a:off x="1556331" y="1349141"/>
            <a:ext cx="7085700" cy="2938500"/>
          </a:xfrm>
          <a:prstGeom prst="rect">
            <a:avLst/>
          </a:prstGeom>
        </p:spPr>
        <p:txBody>
          <a:bodyPr spcFirstLastPara="1" wrap="square" lIns="91425" tIns="91425" rIns="91425" bIns="91425" anchor="t" anchorCtr="0"/>
          <a:lstStyle>
            <a:lvl1pPr marL="457189" lvl="0" indent="-393690">
              <a:spcBef>
                <a:spcPts val="600"/>
              </a:spcBef>
              <a:spcAft>
                <a:spcPts val="0"/>
              </a:spcAft>
              <a:buClr>
                <a:schemeClr val="accent1"/>
              </a:buClr>
              <a:buSzPts val="2600"/>
              <a:buChar char="▪"/>
              <a:defRPr/>
            </a:lvl1pPr>
            <a:lvl2pPr marL="914378" lvl="1" indent="-393690">
              <a:spcBef>
                <a:spcPts val="0"/>
              </a:spcBef>
              <a:spcAft>
                <a:spcPts val="0"/>
              </a:spcAft>
              <a:buSzPts val="2600"/>
              <a:buChar char="▫"/>
              <a:defRPr/>
            </a:lvl2pPr>
            <a:lvl3pPr marL="1371566" lvl="2" indent="-393690">
              <a:spcBef>
                <a:spcPts val="0"/>
              </a:spcBef>
              <a:spcAft>
                <a:spcPts val="0"/>
              </a:spcAft>
              <a:buSzPts val="2600"/>
              <a:buChar char="▫"/>
              <a:defRPr/>
            </a:lvl3pPr>
            <a:lvl4pPr marL="1828754" lvl="3" indent="-393690">
              <a:spcBef>
                <a:spcPts val="0"/>
              </a:spcBef>
              <a:spcAft>
                <a:spcPts val="0"/>
              </a:spcAft>
              <a:buSzPts val="2600"/>
              <a:buChar char="▫"/>
              <a:defRPr/>
            </a:lvl4pPr>
            <a:lvl5pPr marL="2285943" lvl="4" indent="-393690">
              <a:spcBef>
                <a:spcPts val="0"/>
              </a:spcBef>
              <a:spcAft>
                <a:spcPts val="0"/>
              </a:spcAft>
              <a:buSzPts val="2600"/>
              <a:buChar char="○"/>
              <a:defRPr/>
            </a:lvl5pPr>
            <a:lvl6pPr marL="2743132" lvl="5" indent="-393690">
              <a:spcBef>
                <a:spcPts val="0"/>
              </a:spcBef>
              <a:spcAft>
                <a:spcPts val="0"/>
              </a:spcAft>
              <a:buSzPts val="2600"/>
              <a:buChar char="■"/>
              <a:defRPr/>
            </a:lvl6pPr>
            <a:lvl7pPr marL="3200320" lvl="6" indent="-393690">
              <a:spcBef>
                <a:spcPts val="0"/>
              </a:spcBef>
              <a:spcAft>
                <a:spcPts val="0"/>
              </a:spcAft>
              <a:buSzPts val="2600"/>
              <a:buChar char="●"/>
              <a:defRPr/>
            </a:lvl7pPr>
            <a:lvl8pPr marL="3657509" lvl="7" indent="-393690">
              <a:spcBef>
                <a:spcPts val="0"/>
              </a:spcBef>
              <a:spcAft>
                <a:spcPts val="0"/>
              </a:spcAft>
              <a:buSzPts val="2600"/>
              <a:buChar char="○"/>
              <a:defRPr/>
            </a:lvl8pPr>
            <a:lvl9pPr marL="4114697" lvl="8" indent="-393690">
              <a:spcBef>
                <a:spcPts val="0"/>
              </a:spcBef>
              <a:spcAft>
                <a:spcPts val="0"/>
              </a:spcAft>
              <a:buSzPts val="2600"/>
              <a:buChar char="■"/>
              <a:defRPr/>
            </a:lvl9pPr>
          </a:lstStyle>
          <a:p>
            <a:endParaRPr/>
          </a:p>
        </p:txBody>
      </p:sp>
      <p:sp>
        <p:nvSpPr>
          <p:cNvPr id="11" name="Google Shape;21;p4">
            <a:extLst>
              <a:ext uri="{FF2B5EF4-FFF2-40B4-BE49-F238E27FC236}">
                <a16:creationId xmlns:a16="http://schemas.microsoft.com/office/drawing/2014/main" id="{3BA64D1D-970E-1945-AF55-D8EC89569E22}"/>
              </a:ext>
            </a:extLst>
          </p:cNvPr>
          <p:cNvSpPr/>
          <p:nvPr userDrawn="1"/>
        </p:nvSpPr>
        <p:spPr>
          <a:xfrm>
            <a:off x="8750300" y="4355825"/>
            <a:ext cx="393600" cy="393600"/>
          </a:xfrm>
          <a:prstGeom prst="rect">
            <a:avLst/>
          </a:prstGeom>
          <a:solidFill>
            <a:schemeClr val="accent1"/>
          </a:solidFill>
          <a:ln>
            <a:noFill/>
          </a:ln>
          <a:effectLst>
            <a:outerShdw blurRad="214313" dist="47625" dir="5400000" algn="bl" rotWithShape="0">
              <a:srgbClr val="000000">
                <a:alpha val="2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2" name="Rechthoek 11">
            <a:extLst>
              <a:ext uri="{FF2B5EF4-FFF2-40B4-BE49-F238E27FC236}">
                <a16:creationId xmlns:a16="http://schemas.microsoft.com/office/drawing/2014/main" id="{D3620DFB-5542-1D40-8703-1955AD062F8F}"/>
              </a:ext>
            </a:extLst>
          </p:cNvPr>
          <p:cNvSpPr/>
          <p:nvPr userDrawn="1"/>
        </p:nvSpPr>
        <p:spPr>
          <a:xfrm>
            <a:off x="8713285" y="4406431"/>
            <a:ext cx="467629" cy="292388"/>
          </a:xfrm>
          <a:prstGeom prst="rect">
            <a:avLst/>
          </a:prstGeom>
        </p:spPr>
        <p:txBody>
          <a:bodyPr wrap="none">
            <a:spAutoFit/>
          </a:bodyPr>
          <a:lstStyle/>
          <a:p>
            <a:pPr algn="ctr"/>
            <a:fld id="{00000000-1234-1234-1234-123412341234}" type="slidenum">
              <a:rPr lang="nl-NL" sz="1300" baseline="0" smtClean="0">
                <a:solidFill>
                  <a:schemeClr val="bg1"/>
                </a:solidFill>
              </a:rPr>
              <a:pPr algn="ctr"/>
              <a:t>‹nr.›</a:t>
            </a:fld>
            <a:endParaRPr lang="nl-NL" sz="1300" baseline="0">
              <a:solidFill>
                <a:schemeClr val="bg1"/>
              </a:solidFill>
            </a:endParaRPr>
          </a:p>
        </p:txBody>
      </p:sp>
    </p:spTree>
    <p:extLst>
      <p:ext uri="{BB962C8B-B14F-4D97-AF65-F5344CB8AC3E}">
        <p14:creationId xmlns:p14="http://schemas.microsoft.com/office/powerpoint/2010/main" val="595193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E2234C7A-D1A9-AE42-8A64-8A15EB28DF61}"/>
              </a:ext>
            </a:extLst>
          </p:cNvPr>
          <p:cNvSpPr>
            <a:spLocks noGrp="1"/>
          </p:cNvSpPr>
          <p:nvPr>
            <p:ph type="title"/>
          </p:nvPr>
        </p:nvSpPr>
        <p:spPr>
          <a:xfrm>
            <a:off x="628650" y="273844"/>
            <a:ext cx="7886700" cy="994172"/>
          </a:xfrm>
          <a:prstGeom prst="rect">
            <a:avLst/>
          </a:prstGeom>
          <a:solidFill>
            <a:schemeClr val="accent1"/>
          </a:solidFill>
        </p:spPr>
        <p:txBody>
          <a:bodyPr vert="horz" lIns="91440" tIns="45720" rIns="91440" bIns="45720" rtlCol="0" anchor="ctr">
            <a:normAutofit/>
          </a:bodyPr>
          <a:lstStyle/>
          <a:p>
            <a:r>
              <a:rPr lang="nl-NL"/>
              <a:t>Klik om stijl te bewerken</a:t>
            </a:r>
          </a:p>
        </p:txBody>
      </p:sp>
      <p:sp>
        <p:nvSpPr>
          <p:cNvPr id="8" name="Rechthoek 7">
            <a:extLst>
              <a:ext uri="{FF2B5EF4-FFF2-40B4-BE49-F238E27FC236}">
                <a16:creationId xmlns:a16="http://schemas.microsoft.com/office/drawing/2014/main" id="{7932E26D-A1DB-E94F-96EB-DC4CCA5688BD}"/>
              </a:ext>
            </a:extLst>
          </p:cNvPr>
          <p:cNvSpPr/>
          <p:nvPr userDrawn="1"/>
        </p:nvSpPr>
        <p:spPr>
          <a:xfrm>
            <a:off x="8750301" y="4414426"/>
            <a:ext cx="393700" cy="248209"/>
          </a:xfrm>
          <a:prstGeom prst="rect">
            <a:avLst/>
          </a:prstGeom>
        </p:spPr>
        <p:txBody>
          <a:bodyPr wrap="square">
            <a:spAutoFit/>
          </a:bodyPr>
          <a:lstStyle/>
          <a:p>
            <a:endParaRPr lang="nl-NL" sz="1013">
              <a:solidFill>
                <a:schemeClr val="bg1"/>
              </a:solidFill>
            </a:endParaRPr>
          </a:p>
        </p:txBody>
      </p:sp>
    </p:spTree>
    <p:extLst>
      <p:ext uri="{BB962C8B-B14F-4D97-AF65-F5344CB8AC3E}">
        <p14:creationId xmlns:p14="http://schemas.microsoft.com/office/powerpoint/2010/main" val="4196364531"/>
      </p:ext>
    </p:extLst>
  </p:cSld>
  <p:clrMap bg1="lt1" tx1="dk1" bg2="lt2" tx2="dk2" accent1="accent1" accent2="accent2" accent3="accent3" accent4="accent4" accent5="accent5" accent6="accent6" hlink="hlink" folHlink="folHlink"/>
  <p:sldLayoutIdLst>
    <p:sldLayoutId id="2147483669" r:id="rId1"/>
    <p:sldLayoutId id="2147483649" r:id="rId2"/>
    <p:sldLayoutId id="2147483650" r:id="rId3"/>
    <p:sldLayoutId id="2147483651" r:id="rId4"/>
    <p:sldLayoutId id="2147483652" r:id="rId5"/>
    <p:sldLayoutId id="2147483654" r:id="rId6"/>
    <p:sldLayoutId id="2147483655" r:id="rId7"/>
    <p:sldLayoutId id="2147483656" r:id="rId8"/>
    <p:sldLayoutId id="2147483662" r:id="rId9"/>
  </p:sldLayoutIdLst>
  <p:txStyles>
    <p:titleStyle>
      <a:lvl1pPr algn="l" defTabSz="685800" rtl="0" eaLnBrk="1" latinLnBrk="0" hangingPunct="1">
        <a:lnSpc>
          <a:spcPct val="90000"/>
        </a:lnSpc>
        <a:spcBef>
          <a:spcPct val="0"/>
        </a:spcBef>
        <a:buNone/>
        <a:defRPr sz="3300" kern="1200">
          <a:solidFill>
            <a:schemeClr val="bg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nl-N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9.xm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hoek 2">
            <a:extLst>
              <a:ext uri="{FF2B5EF4-FFF2-40B4-BE49-F238E27FC236}">
                <a16:creationId xmlns:a16="http://schemas.microsoft.com/office/drawing/2014/main" id="{27569F56-E39B-478B-8EB7-42BBBCD30E58}"/>
              </a:ext>
            </a:extLst>
          </p:cNvPr>
          <p:cNvSpPr/>
          <p:nvPr/>
        </p:nvSpPr>
        <p:spPr>
          <a:xfrm>
            <a:off x="-76200" y="0"/>
            <a:ext cx="9220200" cy="5143500"/>
          </a:xfrm>
          <a:prstGeom prst="rect">
            <a:avLst/>
          </a:prstGeom>
          <a:solidFill>
            <a:srgbClr val="04789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id="{F13837C1-DA1D-C645-B667-4362FD3033C0}"/>
              </a:ext>
            </a:extLst>
          </p:cNvPr>
          <p:cNvSpPr>
            <a:spLocks noGrp="1"/>
          </p:cNvSpPr>
          <p:nvPr>
            <p:ph type="ctrTitle" idx="4294967295"/>
          </p:nvPr>
        </p:nvSpPr>
        <p:spPr>
          <a:xfrm>
            <a:off x="4677322" y="3289005"/>
            <a:ext cx="4261440" cy="628650"/>
          </a:xfrm>
          <a:solidFill>
            <a:srgbClr val="9C286C">
              <a:alpha val="0"/>
            </a:srgbClr>
          </a:solidFill>
        </p:spPr>
        <p:txBody>
          <a:bodyPr>
            <a:noAutofit/>
          </a:bodyPr>
          <a:lstStyle/>
          <a:p>
            <a:pPr algn="ctr"/>
            <a:br>
              <a:rPr lang="en-US" sz="3200"/>
            </a:br>
            <a:r>
              <a:rPr lang="en-US" sz="3200" b="1"/>
              <a:t>WORKSHOP</a:t>
            </a:r>
            <a:br>
              <a:rPr lang="en-US" sz="3200" b="1"/>
            </a:br>
            <a:r>
              <a:rPr lang="en-US" sz="3200" b="1"/>
              <a:t>Van </a:t>
            </a:r>
            <a:r>
              <a:rPr lang="en-US" sz="3200" b="1" err="1"/>
              <a:t>beeld</a:t>
            </a:r>
            <a:r>
              <a:rPr lang="en-US" sz="3200" b="1"/>
              <a:t> </a:t>
            </a:r>
            <a:r>
              <a:rPr lang="en-US" sz="3200" b="1" err="1"/>
              <a:t>naar</a:t>
            </a:r>
            <a:r>
              <a:rPr lang="en-US" sz="3200" b="1"/>
              <a:t> </a:t>
            </a:r>
            <a:r>
              <a:rPr lang="en-US" sz="3200" b="1" err="1"/>
              <a:t>boodschap</a:t>
            </a:r>
            <a:r>
              <a:rPr lang="en-US" sz="3200" b="1"/>
              <a:t>: </a:t>
            </a:r>
            <a:br>
              <a:rPr lang="en-US" sz="3200" b="1"/>
            </a:br>
            <a:r>
              <a:rPr lang="en-US" sz="3200" b="1"/>
              <a:t>de </a:t>
            </a:r>
            <a:r>
              <a:rPr lang="en-US" sz="3200" b="1" err="1"/>
              <a:t>kracht</a:t>
            </a:r>
            <a:r>
              <a:rPr lang="en-US" sz="3200" b="1"/>
              <a:t> van TOPGGz</a:t>
            </a:r>
            <a:br>
              <a:rPr lang="en-US" sz="2800"/>
            </a:br>
            <a:br>
              <a:rPr lang="en-US" sz="2800"/>
            </a:br>
            <a:r>
              <a:rPr lang="en-US" sz="2800"/>
              <a:t> </a:t>
            </a:r>
            <a:br>
              <a:rPr lang="en-US" sz="2800"/>
            </a:br>
            <a:br>
              <a:rPr lang="en-US" sz="2800"/>
            </a:br>
            <a:r>
              <a:rPr lang="en-US" sz="1800"/>
              <a:t>Dineke Moerman - 19 </a:t>
            </a:r>
            <a:r>
              <a:rPr lang="en-US" sz="1800" err="1"/>
              <a:t>juni</a:t>
            </a:r>
            <a:r>
              <a:rPr lang="en-US" sz="1800"/>
              <a:t> 2025</a:t>
            </a:r>
            <a:br>
              <a:rPr lang="en-US" sz="1400"/>
            </a:br>
            <a:br>
              <a:rPr lang="en-US" sz="2800"/>
            </a:br>
            <a:br>
              <a:rPr lang="en-US" sz="2800"/>
            </a:br>
            <a:br>
              <a:rPr lang="en-US" sz="2800"/>
            </a:br>
            <a:endParaRPr lang="en-US" sz="2800"/>
          </a:p>
        </p:txBody>
      </p:sp>
      <p:pic>
        <p:nvPicPr>
          <p:cNvPr id="7" name="Afbeelding 6">
            <a:extLst>
              <a:ext uri="{FF2B5EF4-FFF2-40B4-BE49-F238E27FC236}">
                <a16:creationId xmlns:a16="http://schemas.microsoft.com/office/drawing/2014/main" id="{E544AB5E-9BC6-4EB1-A455-6A496650ED57}"/>
              </a:ext>
            </a:extLst>
          </p:cNvPr>
          <p:cNvPicPr>
            <a:picLocks noChangeAspect="1"/>
          </p:cNvPicPr>
          <p:nvPr/>
        </p:nvPicPr>
        <p:blipFill>
          <a:blip r:embed="rId3"/>
          <a:stretch>
            <a:fillRect/>
          </a:stretch>
        </p:blipFill>
        <p:spPr>
          <a:xfrm>
            <a:off x="546848" y="629818"/>
            <a:ext cx="3948952" cy="3948952"/>
          </a:xfrm>
          <a:prstGeom prst="rect">
            <a:avLst/>
          </a:prstGeom>
        </p:spPr>
      </p:pic>
    </p:spTree>
    <p:extLst>
      <p:ext uri="{BB962C8B-B14F-4D97-AF65-F5344CB8AC3E}">
        <p14:creationId xmlns:p14="http://schemas.microsoft.com/office/powerpoint/2010/main" val="12691444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7">
          <a:extLst>
            <a:ext uri="{FF2B5EF4-FFF2-40B4-BE49-F238E27FC236}">
              <a16:creationId xmlns:a16="http://schemas.microsoft.com/office/drawing/2014/main" id="{C3AB95FA-3536-39F5-88EE-F4C66EAD7CA3}"/>
            </a:ext>
          </a:extLst>
        </p:cNvPr>
        <p:cNvGrpSpPr/>
        <p:nvPr/>
      </p:nvGrpSpPr>
      <p:grpSpPr>
        <a:xfrm>
          <a:off x="0" y="0"/>
          <a:ext cx="0" cy="0"/>
          <a:chOff x="0" y="0"/>
          <a:chExt cx="0" cy="0"/>
        </a:xfrm>
      </p:grpSpPr>
      <p:sp>
        <p:nvSpPr>
          <p:cNvPr id="128" name="Google Shape;128;p19">
            <a:extLst>
              <a:ext uri="{FF2B5EF4-FFF2-40B4-BE49-F238E27FC236}">
                <a16:creationId xmlns:a16="http://schemas.microsoft.com/office/drawing/2014/main" id="{B384F95B-464A-F73F-2021-9F0C5FBA0951}"/>
              </a:ext>
            </a:extLst>
          </p:cNvPr>
          <p:cNvSpPr txBox="1">
            <a:spLocks noGrp="1"/>
          </p:cNvSpPr>
          <p:nvPr>
            <p:ph type="title"/>
          </p:nvPr>
        </p:nvSpPr>
        <p:spPr>
          <a:prstGeom prst="rect">
            <a:avLst/>
          </a:prstGeom>
          <a:noFill/>
        </p:spPr>
        <p:txBody>
          <a:bodyPr spcFirstLastPara="1" vert="horz" wrap="square" lIns="91425" tIns="91425" rIns="91425" bIns="91425" rtlCol="0" anchor="ctr" anchorCtr="0">
            <a:noAutofit/>
          </a:bodyPr>
          <a:lstStyle/>
          <a:p>
            <a:r>
              <a:rPr lang="nl-NL" sz="3200" b="1"/>
              <a:t>V</a:t>
            </a:r>
            <a:r>
              <a:rPr lang="en" sz="3200" b="1"/>
              <a:t>an kennis naar impact</a:t>
            </a:r>
            <a:endParaRPr sz="3200" b="1"/>
          </a:p>
        </p:txBody>
      </p:sp>
      <p:pic>
        <p:nvPicPr>
          <p:cNvPr id="5" name="Afbeelding 4" descr="Afbeelding met schermopname, tekst, grafische vormgeving, Graphics&#10;&#10;Door AI gegenereerde inhoud is mogelijk onjuist.">
            <a:extLst>
              <a:ext uri="{FF2B5EF4-FFF2-40B4-BE49-F238E27FC236}">
                <a16:creationId xmlns:a16="http://schemas.microsoft.com/office/drawing/2014/main" id="{78E25F4B-5BD5-CB12-ABD9-ECB7DC6F369D}"/>
              </a:ext>
            </a:extLst>
          </p:cNvPr>
          <p:cNvPicPr>
            <a:picLocks noChangeAspect="1"/>
          </p:cNvPicPr>
          <p:nvPr/>
        </p:nvPicPr>
        <p:blipFill>
          <a:blip r:embed="rId3"/>
          <a:srcRect t="15675"/>
          <a:stretch/>
        </p:blipFill>
        <p:spPr>
          <a:xfrm>
            <a:off x="1057238" y="1200175"/>
            <a:ext cx="7275564" cy="4337254"/>
          </a:xfrm>
          <a:prstGeom prst="rect">
            <a:avLst/>
          </a:prstGeom>
        </p:spPr>
      </p:pic>
      <p:sp>
        <p:nvSpPr>
          <p:cNvPr id="3" name="Hart 2">
            <a:extLst>
              <a:ext uri="{FF2B5EF4-FFF2-40B4-BE49-F238E27FC236}">
                <a16:creationId xmlns:a16="http://schemas.microsoft.com/office/drawing/2014/main" id="{2919D16A-900D-ACAB-C074-A0D47ECCEEAD}"/>
              </a:ext>
            </a:extLst>
          </p:cNvPr>
          <p:cNvSpPr/>
          <p:nvPr/>
        </p:nvSpPr>
        <p:spPr>
          <a:xfrm>
            <a:off x="7921700" y="2312512"/>
            <a:ext cx="1078802" cy="1056290"/>
          </a:xfrm>
          <a:prstGeom prst="hear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err="1"/>
              <a:t>kennis</a:t>
            </a:r>
            <a:endParaRPr lang="nl-NL" b="1"/>
          </a:p>
        </p:txBody>
      </p:sp>
    </p:spTree>
    <p:extLst>
      <p:ext uri="{BB962C8B-B14F-4D97-AF65-F5344CB8AC3E}">
        <p14:creationId xmlns:p14="http://schemas.microsoft.com/office/powerpoint/2010/main" val="15990429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19"/>
          <p:cNvSpPr txBox="1">
            <a:spLocks noGrp="1"/>
          </p:cNvSpPr>
          <p:nvPr>
            <p:ph type="title"/>
          </p:nvPr>
        </p:nvSpPr>
        <p:spPr>
          <a:xfrm>
            <a:off x="628650" y="273844"/>
            <a:ext cx="7886700" cy="834956"/>
          </a:xfrm>
        </p:spPr>
        <p:txBody>
          <a:bodyPr spcFirstLastPara="1" vert="horz" lIns="91425" tIns="91425" rIns="91425" bIns="91425" rtlCol="0" anchor="ctr" anchorCtr="0">
            <a:normAutofit/>
          </a:bodyPr>
          <a:lstStyle/>
          <a:p>
            <a:r>
              <a:rPr lang="nl-NL" sz="2800" b="1"/>
              <a:t>Topreferente/topklinische zorg is cruciale ggz</a:t>
            </a:r>
            <a:endParaRPr sz="2800" b="1"/>
          </a:p>
        </p:txBody>
      </p:sp>
      <p:pic>
        <p:nvPicPr>
          <p:cNvPr id="6" name="Afbeelding 5">
            <a:extLst>
              <a:ext uri="{FF2B5EF4-FFF2-40B4-BE49-F238E27FC236}">
                <a16:creationId xmlns:a16="http://schemas.microsoft.com/office/drawing/2014/main" id="{26B85C94-C034-890D-D4BF-A713176580AD}"/>
              </a:ext>
            </a:extLst>
          </p:cNvPr>
          <p:cNvPicPr>
            <a:picLocks noChangeAspect="1"/>
          </p:cNvPicPr>
          <p:nvPr/>
        </p:nvPicPr>
        <p:blipFill>
          <a:blip r:embed="rId3"/>
          <a:stretch>
            <a:fillRect/>
          </a:stretch>
        </p:blipFill>
        <p:spPr>
          <a:xfrm>
            <a:off x="1172516" y="1455619"/>
            <a:ext cx="6798968" cy="3263504"/>
          </a:xfrm>
          <a:prstGeom prst="rect">
            <a:avLst/>
          </a:prstGeom>
          <a:noFill/>
        </p:spPr>
      </p:pic>
      <p:sp>
        <p:nvSpPr>
          <p:cNvPr id="7" name="Rechthoek: afgeronde hoeken 6">
            <a:extLst>
              <a:ext uri="{FF2B5EF4-FFF2-40B4-BE49-F238E27FC236}">
                <a16:creationId xmlns:a16="http://schemas.microsoft.com/office/drawing/2014/main" id="{B7205480-AB11-9D81-5C81-8568F8F7C98D}"/>
              </a:ext>
            </a:extLst>
          </p:cNvPr>
          <p:cNvSpPr/>
          <p:nvPr/>
        </p:nvSpPr>
        <p:spPr>
          <a:xfrm>
            <a:off x="1257832" y="3391200"/>
            <a:ext cx="6662168" cy="849600"/>
          </a:xfrm>
          <a:prstGeom prst="roundRect">
            <a:avLst/>
          </a:prstGeom>
          <a:noFill/>
          <a:ln w="12700">
            <a:solidFill>
              <a:srgbClr val="9C286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Rechthoek: afgeronde hoeken 8">
            <a:extLst>
              <a:ext uri="{FF2B5EF4-FFF2-40B4-BE49-F238E27FC236}">
                <a16:creationId xmlns:a16="http://schemas.microsoft.com/office/drawing/2014/main" id="{067B5A37-0084-D2BA-9A11-A258DC29BBB8}"/>
              </a:ext>
            </a:extLst>
          </p:cNvPr>
          <p:cNvSpPr/>
          <p:nvPr/>
        </p:nvSpPr>
        <p:spPr>
          <a:xfrm>
            <a:off x="1555200" y="2706801"/>
            <a:ext cx="302400" cy="158800"/>
          </a:xfrm>
          <a:prstGeom prst="roundRect">
            <a:avLst/>
          </a:prstGeom>
          <a:noFill/>
          <a:ln w="12700">
            <a:solidFill>
              <a:srgbClr val="9C286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1998892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FEAF66-7CE1-612D-25DD-2AD2CBE19492}"/>
              </a:ext>
            </a:extLst>
          </p:cNvPr>
          <p:cNvSpPr>
            <a:spLocks noGrp="1"/>
          </p:cNvSpPr>
          <p:nvPr>
            <p:ph type="title"/>
          </p:nvPr>
        </p:nvSpPr>
        <p:spPr>
          <a:xfrm>
            <a:off x="650216" y="273844"/>
            <a:ext cx="7886700" cy="800078"/>
          </a:xfrm>
        </p:spPr>
        <p:txBody>
          <a:bodyPr/>
          <a:lstStyle/>
          <a:p>
            <a:r>
              <a:rPr lang="en-US" sz="3200" b="1" err="1"/>
              <a:t>Meerwaarde</a:t>
            </a:r>
            <a:r>
              <a:rPr lang="en-US" sz="3200" b="1"/>
              <a:t> TOPGGz</a:t>
            </a:r>
            <a:endParaRPr lang="nl-NL" sz="3200" b="1"/>
          </a:p>
        </p:txBody>
      </p:sp>
      <p:sp>
        <p:nvSpPr>
          <p:cNvPr id="3" name="Tijdelijke aanduiding voor inhoud 2">
            <a:extLst>
              <a:ext uri="{FF2B5EF4-FFF2-40B4-BE49-F238E27FC236}">
                <a16:creationId xmlns:a16="http://schemas.microsoft.com/office/drawing/2014/main" id="{9D88CF79-B059-9614-6B3B-0323141647F9}"/>
              </a:ext>
            </a:extLst>
          </p:cNvPr>
          <p:cNvSpPr>
            <a:spLocks noGrp="1"/>
          </p:cNvSpPr>
          <p:nvPr>
            <p:ph idx="1"/>
          </p:nvPr>
        </p:nvSpPr>
        <p:spPr>
          <a:xfrm>
            <a:off x="1090943" y="1165577"/>
            <a:ext cx="6999891" cy="3263504"/>
          </a:xfrm>
        </p:spPr>
        <p:txBody>
          <a:bodyPr lIns="91440" tIns="45720" rIns="91440" bIns="45720" anchor="t"/>
          <a:lstStyle/>
          <a:p>
            <a:r>
              <a:rPr lang="nl-NL" sz="1000" b="1">
                <a:solidFill>
                  <a:srgbClr val="003366"/>
                </a:solidFill>
              </a:rPr>
              <a:t>Voor patiënten</a:t>
            </a:r>
          </a:p>
          <a:p>
            <a:pPr lvl="1">
              <a:defRPr sz="1400"/>
            </a:pPr>
            <a:r>
              <a:rPr lang="nl-NL" sz="1000"/>
              <a:t>Toegang tot hoogspecialistische zorg bij complexe psychische problematiek</a:t>
            </a:r>
          </a:p>
          <a:p>
            <a:pPr lvl="1">
              <a:defRPr sz="1400"/>
            </a:pPr>
            <a:r>
              <a:rPr lang="nl-NL" sz="1000"/>
              <a:t>Behandeling op maat, gebaseerd op de nieuwste kennis en ervaring</a:t>
            </a:r>
          </a:p>
          <a:p>
            <a:pPr lvl="1">
              <a:defRPr sz="1400"/>
            </a:pPr>
            <a:r>
              <a:rPr lang="nl-NL" sz="1000"/>
              <a:t>Nieuw perspectief op herstel</a:t>
            </a:r>
          </a:p>
          <a:p>
            <a:pPr lvl="1">
              <a:defRPr sz="1400"/>
            </a:pPr>
            <a:r>
              <a:rPr lang="nl-NL" sz="1000"/>
              <a:t>Beter passende zorg in de reguliere ggz, minder doorverwijzing, minder exclusie</a:t>
            </a:r>
          </a:p>
          <a:p>
            <a:r>
              <a:rPr lang="nl-NL" sz="1000" b="1">
                <a:solidFill>
                  <a:srgbClr val="003366"/>
                </a:solidFill>
              </a:rPr>
              <a:t>Voor professionals</a:t>
            </a:r>
          </a:p>
          <a:p>
            <a:pPr lvl="1">
              <a:defRPr sz="1400"/>
            </a:pPr>
            <a:r>
              <a:rPr lang="nl-NL" sz="1000"/>
              <a:t>Partner voor passende zorg (consultatie, meebehandelen, verwijzing)</a:t>
            </a:r>
          </a:p>
          <a:p>
            <a:pPr lvl="1">
              <a:defRPr sz="1400"/>
            </a:pPr>
            <a:r>
              <a:rPr lang="nl-NL" sz="1000"/>
              <a:t>Opdoen duurzaam toepasbare kennis en expertise via kennisdeling (consultatie, publicaties, (na)scholing, samenwerken)</a:t>
            </a:r>
          </a:p>
          <a:p>
            <a:r>
              <a:rPr lang="nl-NL" sz="1000" b="1">
                <a:solidFill>
                  <a:srgbClr val="003366"/>
                </a:solidFill>
              </a:rPr>
              <a:t>Voor de ggz-sector</a:t>
            </a:r>
          </a:p>
          <a:p>
            <a:pPr lvl="1">
              <a:defRPr sz="1400"/>
            </a:pPr>
            <a:r>
              <a:rPr lang="nl-NL" sz="1000"/>
              <a:t>Innovatie- en kennisontwikkeling door wetenschappelijk onderzoek (innovatiemotor)</a:t>
            </a:r>
          </a:p>
          <a:p>
            <a:pPr lvl="1">
              <a:defRPr sz="1400"/>
            </a:pPr>
            <a:r>
              <a:rPr lang="nl-NL" sz="1000"/>
              <a:t>Hoogspecialistische consultatie versterkt diagnostiek en behandeling in de reguliere ggz</a:t>
            </a:r>
          </a:p>
          <a:p>
            <a:pPr lvl="1">
              <a:defRPr sz="1400"/>
            </a:pPr>
            <a:r>
              <a:rPr lang="nl-NL" sz="1000"/>
              <a:t>Vernieuwing en versterking reguliere ggz in de regio's door delen kennis, expertise en innovaties en samenwerken in kennis- en zorgnetwerken</a:t>
            </a:r>
            <a:endParaRPr lang="nl-NL" sz="1000">
              <a:cs typeface="Segoe UI"/>
            </a:endParaRPr>
          </a:p>
          <a:p>
            <a:r>
              <a:rPr lang="nl-NL" sz="1000" b="1">
                <a:solidFill>
                  <a:srgbClr val="003366"/>
                </a:solidFill>
              </a:rPr>
              <a:t>Voor de maatschappij</a:t>
            </a:r>
          </a:p>
          <a:p>
            <a:pPr lvl="1">
              <a:defRPr sz="1400"/>
            </a:pPr>
            <a:r>
              <a:rPr lang="nl-NL" sz="1000"/>
              <a:t>Bijdrage aan omgaan met schaarste (zorg patiënten met meest complexe zorgvraag, gelijkwaardigheid, gezondheidswinst)</a:t>
            </a:r>
          </a:p>
          <a:p>
            <a:pPr lvl="1">
              <a:defRPr sz="1400"/>
            </a:pPr>
            <a:r>
              <a:rPr lang="nl-NL" sz="1000"/>
              <a:t>Bijdrage aan kwaliteit en toekomstbestendigheid ggz (ontwikkeling en delen kennis en innovaties )</a:t>
            </a:r>
          </a:p>
          <a:p>
            <a:pPr lvl="1">
              <a:defRPr sz="1400"/>
            </a:pPr>
            <a:r>
              <a:rPr lang="nl-NL" sz="1000"/>
              <a:t>Lagere maatschappelijke kosten door effectievere zorg en minder terugval (passende zorg, effect op wachtlijsten, effect op herstel en maatschappelijke participatie)</a:t>
            </a:r>
          </a:p>
          <a:p>
            <a:pPr marL="177800" lvl="0" indent="-177800">
              <a:lnSpc>
                <a:spcPct val="100000"/>
              </a:lnSpc>
              <a:spcBef>
                <a:spcPts val="0"/>
              </a:spcBef>
              <a:buClr>
                <a:srgbClr val="AC1755"/>
              </a:buClr>
              <a:buFont typeface="Wingdings" panose="05000000000000000000" pitchFamily="2" charset="2"/>
              <a:buChar char="ü"/>
              <a:defRPr/>
            </a:pPr>
            <a:endParaRPr lang="nl-NL" sz="1300">
              <a:solidFill>
                <a:srgbClr val="292929"/>
              </a:solidFill>
            </a:endParaRPr>
          </a:p>
          <a:p>
            <a:pPr lvl="1">
              <a:defRPr sz="1400"/>
            </a:pPr>
            <a:endParaRPr lang="nl-NL"/>
          </a:p>
          <a:p>
            <a:pPr lvl="1">
              <a:defRPr sz="1400"/>
            </a:pPr>
            <a:endParaRPr lang="nl-NL"/>
          </a:p>
          <a:p>
            <a:endParaRPr lang="nl-NL"/>
          </a:p>
        </p:txBody>
      </p:sp>
      <p:sp>
        <p:nvSpPr>
          <p:cNvPr id="4" name="Hart 3">
            <a:extLst>
              <a:ext uri="{FF2B5EF4-FFF2-40B4-BE49-F238E27FC236}">
                <a16:creationId xmlns:a16="http://schemas.microsoft.com/office/drawing/2014/main" id="{66F386C9-D395-3F15-C02F-1B6B22E3070F}"/>
              </a:ext>
            </a:extLst>
          </p:cNvPr>
          <p:cNvSpPr/>
          <p:nvPr/>
        </p:nvSpPr>
        <p:spPr>
          <a:xfrm>
            <a:off x="119210" y="2269184"/>
            <a:ext cx="1062012" cy="1056290"/>
          </a:xfrm>
          <a:prstGeom prst="hear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err="1"/>
              <a:t>kennis</a:t>
            </a:r>
            <a:endParaRPr lang="nl-NL" b="1"/>
          </a:p>
        </p:txBody>
      </p:sp>
    </p:spTree>
    <p:extLst>
      <p:ext uri="{BB962C8B-B14F-4D97-AF65-F5344CB8AC3E}">
        <p14:creationId xmlns:p14="http://schemas.microsoft.com/office/powerpoint/2010/main" val="18929996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D5D94F-6F72-D6F7-7C83-679CDBB736DE}"/>
            </a:ext>
          </a:extLst>
        </p:cNvPr>
        <p:cNvGrpSpPr/>
        <p:nvPr/>
      </p:nvGrpSpPr>
      <p:grpSpPr>
        <a:xfrm>
          <a:off x="0" y="0"/>
          <a:ext cx="0" cy="0"/>
          <a:chOff x="0" y="0"/>
          <a:chExt cx="0" cy="0"/>
        </a:xfrm>
      </p:grpSpPr>
      <p:sp>
        <p:nvSpPr>
          <p:cNvPr id="3" name="Rechthoek 2">
            <a:extLst>
              <a:ext uri="{FF2B5EF4-FFF2-40B4-BE49-F238E27FC236}">
                <a16:creationId xmlns:a16="http://schemas.microsoft.com/office/drawing/2014/main" id="{EEF19247-A167-BD85-B897-CF511DCCB8CC}"/>
              </a:ext>
            </a:extLst>
          </p:cNvPr>
          <p:cNvSpPr/>
          <p:nvPr/>
        </p:nvSpPr>
        <p:spPr>
          <a:xfrm>
            <a:off x="-76200" y="0"/>
            <a:ext cx="9220200" cy="5143500"/>
          </a:xfrm>
          <a:prstGeom prst="rect">
            <a:avLst/>
          </a:prstGeom>
          <a:solidFill>
            <a:srgbClr val="04789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id="{23A9A5A6-CCA2-542C-B194-4A6B5E6B0475}"/>
              </a:ext>
            </a:extLst>
          </p:cNvPr>
          <p:cNvSpPr>
            <a:spLocks noGrp="1"/>
          </p:cNvSpPr>
          <p:nvPr>
            <p:ph type="ctrTitle" idx="4294967295"/>
          </p:nvPr>
        </p:nvSpPr>
        <p:spPr>
          <a:xfrm>
            <a:off x="4677322" y="3289005"/>
            <a:ext cx="4208956" cy="628650"/>
          </a:xfrm>
          <a:solidFill>
            <a:srgbClr val="9C286C">
              <a:alpha val="0"/>
            </a:srgbClr>
          </a:solidFill>
        </p:spPr>
        <p:txBody>
          <a:bodyPr>
            <a:noAutofit/>
          </a:bodyPr>
          <a:lstStyle/>
          <a:p>
            <a:pPr algn="ctr"/>
            <a:br>
              <a:rPr lang="en-US" sz="2800" b="1"/>
            </a:br>
            <a:r>
              <a:rPr lang="en-US" sz="3200" b="1" err="1"/>
              <a:t>Fictie</a:t>
            </a:r>
            <a:r>
              <a:rPr lang="en-US" sz="3200" b="1"/>
              <a:t> en </a:t>
            </a:r>
            <a:r>
              <a:rPr lang="en-US" sz="3200" b="1" err="1"/>
              <a:t>frictie</a:t>
            </a:r>
            <a:br>
              <a:rPr lang="en-US" sz="3200" b="1"/>
            </a:br>
            <a:br>
              <a:rPr lang="en-US" sz="2800" b="1"/>
            </a:br>
            <a:r>
              <a:rPr lang="en-US" sz="2800" b="1"/>
              <a:t> </a:t>
            </a:r>
            <a:br>
              <a:rPr lang="en-US" sz="2800" b="1"/>
            </a:br>
            <a:br>
              <a:rPr lang="en-US" sz="2800" b="1"/>
            </a:br>
            <a:br>
              <a:rPr lang="en-US" sz="2800" b="1"/>
            </a:br>
            <a:br>
              <a:rPr lang="en-US" sz="2800" b="1"/>
            </a:br>
            <a:br>
              <a:rPr lang="en-US" sz="2800" b="1"/>
            </a:br>
            <a:endParaRPr lang="en-US" sz="2800" b="1"/>
          </a:p>
        </p:txBody>
      </p:sp>
      <p:pic>
        <p:nvPicPr>
          <p:cNvPr id="7" name="Afbeelding 6">
            <a:extLst>
              <a:ext uri="{FF2B5EF4-FFF2-40B4-BE49-F238E27FC236}">
                <a16:creationId xmlns:a16="http://schemas.microsoft.com/office/drawing/2014/main" id="{2BCFA29B-750D-592B-A117-EA6D190984D8}"/>
              </a:ext>
            </a:extLst>
          </p:cNvPr>
          <p:cNvPicPr>
            <a:picLocks noChangeAspect="1"/>
          </p:cNvPicPr>
          <p:nvPr/>
        </p:nvPicPr>
        <p:blipFill>
          <a:blip r:embed="rId3"/>
          <a:stretch>
            <a:fillRect/>
          </a:stretch>
        </p:blipFill>
        <p:spPr>
          <a:xfrm>
            <a:off x="546848" y="629818"/>
            <a:ext cx="3948952" cy="3948952"/>
          </a:xfrm>
          <a:prstGeom prst="rect">
            <a:avLst/>
          </a:prstGeom>
        </p:spPr>
      </p:pic>
    </p:spTree>
    <p:extLst>
      <p:ext uri="{BB962C8B-B14F-4D97-AF65-F5344CB8AC3E}">
        <p14:creationId xmlns:p14="http://schemas.microsoft.com/office/powerpoint/2010/main" val="31449193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2015CC-8442-A226-8FC4-DF7816DCF436}"/>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8606AAB3-FFC5-36C7-8148-395C21B54CD4}"/>
              </a:ext>
            </a:extLst>
          </p:cNvPr>
          <p:cNvSpPr>
            <a:spLocks noGrp="1"/>
          </p:cNvSpPr>
          <p:nvPr>
            <p:ph type="title"/>
          </p:nvPr>
        </p:nvSpPr>
        <p:spPr>
          <a:xfrm>
            <a:off x="650216" y="273844"/>
            <a:ext cx="7886700" cy="783904"/>
          </a:xfrm>
        </p:spPr>
        <p:txBody>
          <a:bodyPr/>
          <a:lstStyle/>
          <a:p>
            <a:r>
              <a:rPr lang="en-US" sz="3200" b="1" err="1"/>
              <a:t>Fictie</a:t>
            </a:r>
            <a:r>
              <a:rPr lang="en-US" sz="3200" b="1"/>
              <a:t> </a:t>
            </a:r>
            <a:r>
              <a:rPr lang="en-US" sz="3200" b="1" err="1"/>
              <a:t>en</a:t>
            </a:r>
            <a:r>
              <a:rPr lang="en-US" sz="3200" b="1"/>
              <a:t> </a:t>
            </a:r>
            <a:r>
              <a:rPr lang="en-US" sz="3200" b="1" err="1"/>
              <a:t>frictie</a:t>
            </a:r>
            <a:endParaRPr lang="nl-NL" sz="3200" b="1">
              <a:cs typeface="Segoe UI"/>
            </a:endParaRPr>
          </a:p>
        </p:txBody>
      </p:sp>
      <p:sp>
        <p:nvSpPr>
          <p:cNvPr id="3" name="Tijdelijke aanduiding voor inhoud 2">
            <a:extLst>
              <a:ext uri="{FF2B5EF4-FFF2-40B4-BE49-F238E27FC236}">
                <a16:creationId xmlns:a16="http://schemas.microsoft.com/office/drawing/2014/main" id="{8CA41712-C0FD-09E4-6523-C7858B101B32}"/>
              </a:ext>
            </a:extLst>
          </p:cNvPr>
          <p:cNvSpPr>
            <a:spLocks noGrp="1"/>
          </p:cNvSpPr>
          <p:nvPr>
            <p:ph idx="1"/>
          </p:nvPr>
        </p:nvSpPr>
        <p:spPr>
          <a:xfrm>
            <a:off x="439463" y="1879996"/>
            <a:ext cx="7886700" cy="3263504"/>
          </a:xfrm>
        </p:spPr>
        <p:txBody>
          <a:bodyPr lIns="91440" tIns="45720" rIns="91440" bIns="45720" anchor="t"/>
          <a:lstStyle/>
          <a:p>
            <a:pPr marL="342900" lvl="1" indent="0">
              <a:buNone/>
            </a:pPr>
            <a:endParaRPr lang="nl-NL" sz="1300" b="1">
              <a:solidFill>
                <a:srgbClr val="003366"/>
              </a:solidFill>
            </a:endParaRPr>
          </a:p>
          <a:p>
            <a:pPr marL="342900" lvl="1" indent="0" algn="ctr">
              <a:buNone/>
            </a:pPr>
            <a:r>
              <a:rPr lang="nl-NL" sz="2800" b="1">
                <a:solidFill>
                  <a:srgbClr val="003366"/>
                </a:solidFill>
              </a:rPr>
              <a:t>Wat hoor jij over TOPGGz of jouw TOPGGz-afdeling(en) wat niet klopt of schuurt?</a:t>
            </a:r>
            <a:endParaRPr lang="nl-NL" sz="2800" b="1">
              <a:solidFill>
                <a:srgbClr val="003366"/>
              </a:solidFill>
              <a:cs typeface="Segoe UI"/>
            </a:endParaRPr>
          </a:p>
          <a:p>
            <a:pPr marL="342900" lvl="1" indent="0">
              <a:buNone/>
            </a:pPr>
            <a:endParaRPr lang="nl-NL" sz="1300" b="1">
              <a:solidFill>
                <a:srgbClr val="003366"/>
              </a:solidFill>
            </a:endParaRPr>
          </a:p>
          <a:p>
            <a:pPr lvl="1">
              <a:defRPr sz="1400"/>
            </a:pPr>
            <a:endParaRPr lang="nl-NL"/>
          </a:p>
          <a:p>
            <a:endParaRPr lang="nl-NL"/>
          </a:p>
        </p:txBody>
      </p:sp>
    </p:spTree>
    <p:extLst>
      <p:ext uri="{BB962C8B-B14F-4D97-AF65-F5344CB8AC3E}">
        <p14:creationId xmlns:p14="http://schemas.microsoft.com/office/powerpoint/2010/main" val="5870183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4B8947-6237-F723-C742-FAD39A346FE0}"/>
            </a:ext>
          </a:extLst>
        </p:cNvPr>
        <p:cNvGrpSpPr/>
        <p:nvPr/>
      </p:nvGrpSpPr>
      <p:grpSpPr>
        <a:xfrm>
          <a:off x="0" y="0"/>
          <a:ext cx="0" cy="0"/>
          <a:chOff x="0" y="0"/>
          <a:chExt cx="0" cy="0"/>
        </a:xfrm>
      </p:grpSpPr>
      <p:sp>
        <p:nvSpPr>
          <p:cNvPr id="3" name="Rechthoek 2">
            <a:extLst>
              <a:ext uri="{FF2B5EF4-FFF2-40B4-BE49-F238E27FC236}">
                <a16:creationId xmlns:a16="http://schemas.microsoft.com/office/drawing/2014/main" id="{4811B094-71B8-1B5A-EE77-9E71CF65CF9E}"/>
              </a:ext>
            </a:extLst>
          </p:cNvPr>
          <p:cNvSpPr/>
          <p:nvPr/>
        </p:nvSpPr>
        <p:spPr>
          <a:xfrm>
            <a:off x="-76200" y="0"/>
            <a:ext cx="9220200" cy="5143500"/>
          </a:xfrm>
          <a:prstGeom prst="rect">
            <a:avLst/>
          </a:prstGeom>
          <a:solidFill>
            <a:srgbClr val="04789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id="{93D959A7-A9A3-C0D2-491D-EF026656BF4B}"/>
              </a:ext>
            </a:extLst>
          </p:cNvPr>
          <p:cNvSpPr>
            <a:spLocks noGrp="1"/>
          </p:cNvSpPr>
          <p:nvPr>
            <p:ph type="ctrTitle" idx="4294967295"/>
          </p:nvPr>
        </p:nvSpPr>
        <p:spPr>
          <a:xfrm>
            <a:off x="4677322" y="3558580"/>
            <a:ext cx="4208956" cy="628650"/>
          </a:xfrm>
          <a:solidFill>
            <a:srgbClr val="9C286C">
              <a:alpha val="0"/>
            </a:srgbClr>
          </a:solidFill>
        </p:spPr>
        <p:txBody>
          <a:bodyPr>
            <a:noAutofit/>
          </a:bodyPr>
          <a:lstStyle/>
          <a:p>
            <a:pPr algn="ctr"/>
            <a:br>
              <a:rPr lang="en-US" sz="2800"/>
            </a:br>
            <a:r>
              <a:rPr lang="en-US" sz="3200" b="1" err="1"/>
              <a:t>Beeldbrekers</a:t>
            </a:r>
            <a:r>
              <a:rPr lang="en-US" sz="3200" b="1"/>
              <a:t> en </a:t>
            </a:r>
            <a:br>
              <a:rPr lang="en-US" sz="3200" b="1"/>
            </a:br>
            <a:r>
              <a:rPr lang="en-US" sz="3200" b="1"/>
              <a:t>-makers</a:t>
            </a:r>
            <a:br>
              <a:rPr lang="en-US" sz="2800"/>
            </a:br>
            <a:br>
              <a:rPr lang="en-US" sz="2800"/>
            </a:br>
            <a:r>
              <a:rPr lang="en-US" sz="2800"/>
              <a:t> </a:t>
            </a:r>
            <a:br>
              <a:rPr lang="en-US" sz="2800"/>
            </a:br>
            <a:br>
              <a:rPr lang="en-US" sz="2800"/>
            </a:br>
            <a:br>
              <a:rPr lang="en-US" sz="2800"/>
            </a:br>
            <a:br>
              <a:rPr lang="en-US" sz="2800"/>
            </a:br>
            <a:br>
              <a:rPr lang="en-US" sz="2800"/>
            </a:br>
            <a:br>
              <a:rPr lang="en-US" sz="2800"/>
            </a:br>
            <a:endParaRPr lang="en-US" sz="2800"/>
          </a:p>
        </p:txBody>
      </p:sp>
      <p:pic>
        <p:nvPicPr>
          <p:cNvPr id="7" name="Afbeelding 6">
            <a:extLst>
              <a:ext uri="{FF2B5EF4-FFF2-40B4-BE49-F238E27FC236}">
                <a16:creationId xmlns:a16="http://schemas.microsoft.com/office/drawing/2014/main" id="{B917798A-A6F6-BFAF-B6F0-9BE0E3DA711F}"/>
              </a:ext>
            </a:extLst>
          </p:cNvPr>
          <p:cNvPicPr>
            <a:picLocks noChangeAspect="1"/>
          </p:cNvPicPr>
          <p:nvPr/>
        </p:nvPicPr>
        <p:blipFill>
          <a:blip r:embed="rId3"/>
          <a:stretch>
            <a:fillRect/>
          </a:stretch>
        </p:blipFill>
        <p:spPr>
          <a:xfrm>
            <a:off x="546848" y="629818"/>
            <a:ext cx="3948952" cy="3948952"/>
          </a:xfrm>
          <a:prstGeom prst="rect">
            <a:avLst/>
          </a:prstGeom>
        </p:spPr>
      </p:pic>
    </p:spTree>
    <p:extLst>
      <p:ext uri="{BB962C8B-B14F-4D97-AF65-F5344CB8AC3E}">
        <p14:creationId xmlns:p14="http://schemas.microsoft.com/office/powerpoint/2010/main" val="332869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4F2E22-8757-AD5A-6F52-BC5AE1D5EE9D}"/>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CDD28B3F-2E9A-AD80-6F4C-DEE4A563283D}"/>
              </a:ext>
            </a:extLst>
          </p:cNvPr>
          <p:cNvSpPr>
            <a:spLocks noGrp="1"/>
          </p:cNvSpPr>
          <p:nvPr>
            <p:ph type="title"/>
          </p:nvPr>
        </p:nvSpPr>
        <p:spPr>
          <a:xfrm>
            <a:off x="628650" y="273844"/>
            <a:ext cx="7886700" cy="794687"/>
          </a:xfrm>
        </p:spPr>
        <p:txBody>
          <a:bodyPr>
            <a:normAutofit/>
          </a:bodyPr>
          <a:lstStyle/>
          <a:p>
            <a:r>
              <a:rPr lang="en-US" sz="3200" b="1" err="1"/>
              <a:t>Beeldbrekers</a:t>
            </a:r>
            <a:r>
              <a:rPr lang="en-US" sz="3200" b="1"/>
              <a:t> </a:t>
            </a:r>
            <a:r>
              <a:rPr lang="en-US" sz="3200" b="1" err="1"/>
              <a:t>en</a:t>
            </a:r>
            <a:r>
              <a:rPr lang="en-US" sz="3200" b="1"/>
              <a:t> -makers</a:t>
            </a:r>
            <a:endParaRPr lang="nl-NL" sz="3200" b="1"/>
          </a:p>
        </p:txBody>
      </p:sp>
      <p:sp>
        <p:nvSpPr>
          <p:cNvPr id="3" name="Tijdelijke aanduiding voor inhoud 2">
            <a:extLst>
              <a:ext uri="{FF2B5EF4-FFF2-40B4-BE49-F238E27FC236}">
                <a16:creationId xmlns:a16="http://schemas.microsoft.com/office/drawing/2014/main" id="{5D5186A3-65C6-6262-3437-3BC6E5CD405D}"/>
              </a:ext>
            </a:extLst>
          </p:cNvPr>
          <p:cNvSpPr>
            <a:spLocks noGrp="1"/>
          </p:cNvSpPr>
          <p:nvPr>
            <p:ph idx="1"/>
          </p:nvPr>
        </p:nvSpPr>
        <p:spPr/>
        <p:txBody>
          <a:bodyPr lIns="91440" tIns="45720" rIns="91440" bIns="45720" anchor="t"/>
          <a:lstStyle/>
          <a:p>
            <a:endParaRPr lang="nl-NL" sz="1600" b="1">
              <a:solidFill>
                <a:srgbClr val="003366"/>
              </a:solidFill>
            </a:endParaRPr>
          </a:p>
          <a:p>
            <a:pPr marL="0" indent="0" algn="ctr">
              <a:buNone/>
            </a:pPr>
            <a:r>
              <a:rPr lang="nl-NL" sz="2800" b="1">
                <a:solidFill>
                  <a:srgbClr val="003366"/>
                </a:solidFill>
              </a:rPr>
              <a:t>Wat kunnen wij samen doen om onjuiste beelden te ontkrachten en de juiste beelden van TOPGGz te versterken? </a:t>
            </a:r>
          </a:p>
          <a:p>
            <a:pPr marL="0" indent="0" algn="ctr">
              <a:buNone/>
            </a:pPr>
            <a:r>
              <a:rPr lang="nl-NL" sz="2800" b="1">
                <a:solidFill>
                  <a:srgbClr val="003366"/>
                </a:solidFill>
              </a:rPr>
              <a:t>Wat is hiervoor nodig?</a:t>
            </a:r>
            <a:endParaRPr lang="nl-NL" sz="2800" b="1">
              <a:solidFill>
                <a:srgbClr val="003366"/>
              </a:solidFill>
              <a:cs typeface="Segoe UI"/>
            </a:endParaRPr>
          </a:p>
          <a:p>
            <a:endParaRPr lang="nl-NL" sz="1600" b="1">
              <a:solidFill>
                <a:srgbClr val="003366"/>
              </a:solidFill>
            </a:endParaRPr>
          </a:p>
          <a:p>
            <a:pPr lvl="1">
              <a:defRPr sz="1400"/>
            </a:pPr>
            <a:endParaRPr lang="nl-NL"/>
          </a:p>
          <a:p>
            <a:endParaRPr lang="nl-NL"/>
          </a:p>
        </p:txBody>
      </p:sp>
    </p:spTree>
    <p:extLst>
      <p:ext uri="{BB962C8B-B14F-4D97-AF65-F5344CB8AC3E}">
        <p14:creationId xmlns:p14="http://schemas.microsoft.com/office/powerpoint/2010/main" val="35199003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8C0D20-B561-2CA1-7417-C3B9D6AA7435}"/>
            </a:ext>
          </a:extLst>
        </p:cNvPr>
        <p:cNvGrpSpPr/>
        <p:nvPr/>
      </p:nvGrpSpPr>
      <p:grpSpPr>
        <a:xfrm>
          <a:off x="0" y="0"/>
          <a:ext cx="0" cy="0"/>
          <a:chOff x="0" y="0"/>
          <a:chExt cx="0" cy="0"/>
        </a:xfrm>
      </p:grpSpPr>
      <p:sp>
        <p:nvSpPr>
          <p:cNvPr id="3" name="Rechthoek 2">
            <a:extLst>
              <a:ext uri="{FF2B5EF4-FFF2-40B4-BE49-F238E27FC236}">
                <a16:creationId xmlns:a16="http://schemas.microsoft.com/office/drawing/2014/main" id="{AE745EED-A765-4DB4-22EF-5AE4F1B1A9DF}"/>
              </a:ext>
            </a:extLst>
          </p:cNvPr>
          <p:cNvSpPr/>
          <p:nvPr/>
        </p:nvSpPr>
        <p:spPr>
          <a:xfrm>
            <a:off x="-76200" y="0"/>
            <a:ext cx="9220200" cy="5143500"/>
          </a:xfrm>
          <a:prstGeom prst="rect">
            <a:avLst/>
          </a:prstGeom>
          <a:solidFill>
            <a:srgbClr val="04789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id="{7A4050E5-088D-585A-861A-9DE58EE99DD7}"/>
              </a:ext>
            </a:extLst>
          </p:cNvPr>
          <p:cNvSpPr>
            <a:spLocks noGrp="1"/>
          </p:cNvSpPr>
          <p:nvPr>
            <p:ph type="ctrTitle" idx="4294967295"/>
          </p:nvPr>
        </p:nvSpPr>
        <p:spPr>
          <a:xfrm>
            <a:off x="4677322" y="3289005"/>
            <a:ext cx="4208956" cy="628650"/>
          </a:xfrm>
          <a:solidFill>
            <a:srgbClr val="9C286C">
              <a:alpha val="0"/>
            </a:srgbClr>
          </a:solidFill>
        </p:spPr>
        <p:txBody>
          <a:bodyPr>
            <a:noAutofit/>
          </a:bodyPr>
          <a:lstStyle/>
          <a:p>
            <a:pPr algn="ctr"/>
            <a:br>
              <a:rPr lang="en-US" sz="2800"/>
            </a:br>
            <a:r>
              <a:rPr lang="en-US" sz="3200" b="1"/>
              <a:t>Wrap-up</a:t>
            </a:r>
            <a:br>
              <a:rPr lang="en-US" sz="2800"/>
            </a:br>
            <a:br>
              <a:rPr lang="en-US" sz="2800"/>
            </a:br>
            <a:r>
              <a:rPr lang="en-US" sz="2800"/>
              <a:t> </a:t>
            </a:r>
            <a:br>
              <a:rPr lang="en-US" sz="2800"/>
            </a:br>
            <a:br>
              <a:rPr lang="en-US" sz="2800"/>
            </a:br>
            <a:br>
              <a:rPr lang="en-US" sz="2800"/>
            </a:br>
            <a:br>
              <a:rPr lang="en-US" sz="2800"/>
            </a:br>
            <a:br>
              <a:rPr lang="en-US" sz="2800"/>
            </a:br>
            <a:br>
              <a:rPr lang="en-US" sz="2800"/>
            </a:br>
            <a:endParaRPr lang="en-US" sz="2800"/>
          </a:p>
        </p:txBody>
      </p:sp>
      <p:pic>
        <p:nvPicPr>
          <p:cNvPr id="7" name="Afbeelding 6">
            <a:extLst>
              <a:ext uri="{FF2B5EF4-FFF2-40B4-BE49-F238E27FC236}">
                <a16:creationId xmlns:a16="http://schemas.microsoft.com/office/drawing/2014/main" id="{B139EA9F-3494-F72A-08EF-607616C3F0EE}"/>
              </a:ext>
            </a:extLst>
          </p:cNvPr>
          <p:cNvPicPr>
            <a:picLocks noChangeAspect="1"/>
          </p:cNvPicPr>
          <p:nvPr/>
        </p:nvPicPr>
        <p:blipFill>
          <a:blip r:embed="rId3"/>
          <a:stretch>
            <a:fillRect/>
          </a:stretch>
        </p:blipFill>
        <p:spPr>
          <a:xfrm>
            <a:off x="546848" y="629818"/>
            <a:ext cx="3948952" cy="3948952"/>
          </a:xfrm>
          <a:prstGeom prst="rect">
            <a:avLst/>
          </a:prstGeom>
        </p:spPr>
      </p:pic>
    </p:spTree>
    <p:extLst>
      <p:ext uri="{BB962C8B-B14F-4D97-AF65-F5344CB8AC3E}">
        <p14:creationId xmlns:p14="http://schemas.microsoft.com/office/powerpoint/2010/main" val="17155515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D2403E-A178-F8B5-9FF3-829DC138167F}"/>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EF850BC0-B031-D2E8-057D-E26214F60FB5}"/>
              </a:ext>
            </a:extLst>
          </p:cNvPr>
          <p:cNvSpPr>
            <a:spLocks noGrp="1"/>
          </p:cNvSpPr>
          <p:nvPr>
            <p:ph type="title"/>
          </p:nvPr>
        </p:nvSpPr>
        <p:spPr>
          <a:xfrm>
            <a:off x="671782" y="273844"/>
            <a:ext cx="7886700" cy="794687"/>
          </a:xfrm>
        </p:spPr>
        <p:txBody>
          <a:bodyPr>
            <a:normAutofit/>
          </a:bodyPr>
          <a:lstStyle/>
          <a:p>
            <a:r>
              <a:rPr lang="en-US" sz="3200" b="1"/>
              <a:t>Wrap-up</a:t>
            </a:r>
            <a:endParaRPr lang="nl-NL" sz="3200" b="1"/>
          </a:p>
        </p:txBody>
      </p:sp>
      <p:sp>
        <p:nvSpPr>
          <p:cNvPr id="3" name="Tijdelijke aanduiding voor inhoud 2">
            <a:extLst>
              <a:ext uri="{FF2B5EF4-FFF2-40B4-BE49-F238E27FC236}">
                <a16:creationId xmlns:a16="http://schemas.microsoft.com/office/drawing/2014/main" id="{F8BDD33E-1E7D-5B0B-53CC-E6CBE00D7BF0}"/>
              </a:ext>
            </a:extLst>
          </p:cNvPr>
          <p:cNvSpPr>
            <a:spLocks noGrp="1"/>
          </p:cNvSpPr>
          <p:nvPr>
            <p:ph idx="1"/>
          </p:nvPr>
        </p:nvSpPr>
        <p:spPr/>
        <p:txBody>
          <a:bodyPr lIns="91440" tIns="45720" rIns="91440" bIns="45720" anchor="t"/>
          <a:lstStyle/>
          <a:p>
            <a:endParaRPr lang="nl-NL" sz="1600" b="1">
              <a:solidFill>
                <a:srgbClr val="003366"/>
              </a:solidFill>
            </a:endParaRPr>
          </a:p>
          <a:p>
            <a:pPr marL="0" indent="0" algn="ctr">
              <a:buNone/>
            </a:pPr>
            <a:r>
              <a:rPr lang="nl-NL" sz="2800" b="1">
                <a:solidFill>
                  <a:srgbClr val="003366"/>
                </a:solidFill>
              </a:rPr>
              <a:t>Welke boodschap wil je meegeven voor de plenaire </a:t>
            </a:r>
            <a:r>
              <a:rPr lang="nl-NL" sz="2800" b="1" err="1">
                <a:solidFill>
                  <a:srgbClr val="003366"/>
                </a:solidFill>
              </a:rPr>
              <a:t>wrap</a:t>
            </a:r>
            <a:r>
              <a:rPr lang="nl-NL" sz="2800" b="1">
                <a:solidFill>
                  <a:srgbClr val="003366"/>
                </a:solidFill>
              </a:rPr>
              <a:t>-up?</a:t>
            </a:r>
            <a:endParaRPr lang="nl-NL" sz="2800" b="1">
              <a:solidFill>
                <a:srgbClr val="003366"/>
              </a:solidFill>
              <a:cs typeface="Segoe UI"/>
            </a:endParaRPr>
          </a:p>
          <a:p>
            <a:endParaRPr lang="nl-NL" sz="1600" b="1">
              <a:solidFill>
                <a:srgbClr val="003366"/>
              </a:solidFill>
            </a:endParaRPr>
          </a:p>
          <a:p>
            <a:pPr lvl="1">
              <a:defRPr sz="1400"/>
            </a:pPr>
            <a:endParaRPr lang="nl-NL"/>
          </a:p>
          <a:p>
            <a:endParaRPr lang="nl-NL"/>
          </a:p>
        </p:txBody>
      </p:sp>
    </p:spTree>
    <p:extLst>
      <p:ext uri="{BB962C8B-B14F-4D97-AF65-F5344CB8AC3E}">
        <p14:creationId xmlns:p14="http://schemas.microsoft.com/office/powerpoint/2010/main" val="22089920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Shape 127">
          <a:extLst>
            <a:ext uri="{FF2B5EF4-FFF2-40B4-BE49-F238E27FC236}">
              <a16:creationId xmlns:a16="http://schemas.microsoft.com/office/drawing/2014/main" id="{9A4275A8-9F0B-E907-B210-20DF77865F97}"/>
            </a:ext>
          </a:extLst>
        </p:cNvPr>
        <p:cNvGrpSpPr/>
        <p:nvPr/>
      </p:nvGrpSpPr>
      <p:grpSpPr>
        <a:xfrm>
          <a:off x="0" y="0"/>
          <a:ext cx="0" cy="0"/>
          <a:chOff x="0" y="0"/>
          <a:chExt cx="0" cy="0"/>
        </a:xfrm>
      </p:grpSpPr>
      <p:sp>
        <p:nvSpPr>
          <p:cNvPr id="128" name="Google Shape;128;p19">
            <a:extLst>
              <a:ext uri="{FF2B5EF4-FFF2-40B4-BE49-F238E27FC236}">
                <a16:creationId xmlns:a16="http://schemas.microsoft.com/office/drawing/2014/main" id="{24087EB5-1685-9CAA-C211-3422451E40BA}"/>
              </a:ext>
            </a:extLst>
          </p:cNvPr>
          <p:cNvSpPr txBox="1">
            <a:spLocks noGrp="1"/>
          </p:cNvSpPr>
          <p:nvPr>
            <p:ph type="title"/>
          </p:nvPr>
        </p:nvSpPr>
        <p:spPr>
          <a:prstGeom prst="rect">
            <a:avLst/>
          </a:prstGeom>
        </p:spPr>
        <p:txBody>
          <a:bodyPr spcFirstLastPara="1" vert="horz" wrap="square" lIns="91425" tIns="91425" rIns="91425" bIns="91425" rtlCol="0" anchor="ctr" anchorCtr="0">
            <a:noAutofit/>
          </a:bodyPr>
          <a:lstStyle/>
          <a:p>
            <a:r>
              <a:rPr lang="en" sz="3200" b="1"/>
              <a:t>Belofte TOPGGz	</a:t>
            </a:r>
            <a:endParaRPr sz="3200" b="1"/>
          </a:p>
        </p:txBody>
      </p:sp>
      <p:sp>
        <p:nvSpPr>
          <p:cNvPr id="129" name="Google Shape;129;p19">
            <a:extLst>
              <a:ext uri="{FF2B5EF4-FFF2-40B4-BE49-F238E27FC236}">
                <a16:creationId xmlns:a16="http://schemas.microsoft.com/office/drawing/2014/main" id="{594CDD21-570C-E48E-9686-7141EB424AC8}"/>
              </a:ext>
            </a:extLst>
          </p:cNvPr>
          <p:cNvSpPr txBox="1">
            <a:spLocks noGrp="1"/>
          </p:cNvSpPr>
          <p:nvPr>
            <p:ph type="body" idx="1"/>
          </p:nvPr>
        </p:nvSpPr>
        <p:spPr>
          <a:xfrm>
            <a:off x="332985" y="1200175"/>
            <a:ext cx="8406977" cy="3943324"/>
          </a:xfrm>
          <a:prstGeom prst="rect">
            <a:avLst/>
          </a:prstGeom>
          <a:solidFill>
            <a:schemeClr val="bg1"/>
          </a:solidFill>
        </p:spPr>
        <p:txBody>
          <a:bodyPr spcFirstLastPara="1" vert="horz" wrap="square" lIns="91425" tIns="91425" rIns="91425" bIns="91425" rtlCol="0" anchor="t" anchorCtr="0">
            <a:noAutofit/>
          </a:bodyPr>
          <a:lstStyle/>
          <a:p>
            <a:pPr>
              <a:buFont typeface="Arial" panose="020B0604020202020204" pitchFamily="34" charset="0"/>
              <a:buChar char="•"/>
            </a:pPr>
            <a:r>
              <a:rPr lang="nl-NL" sz="1800" b="1" kern="100">
                <a:effectLst/>
                <a:latin typeface="Segoe UI" panose="020B0502040204020203" pitchFamily="34" charset="0"/>
                <a:ea typeface="Aptos" panose="020B0004020202020204" pitchFamily="34" charset="0"/>
                <a:cs typeface="Times New Roman" panose="02020603050405020304" pitchFamily="18" charset="0"/>
              </a:rPr>
              <a:t>Wij dragen bij aan passende zorg die meebeweegt met de patiënt. </a:t>
            </a:r>
            <a:r>
              <a:rPr lang="nl-NL" sz="1800" kern="100">
                <a:effectLst/>
                <a:latin typeface="Segoe UI" panose="020B0502040204020203" pitchFamily="34" charset="0"/>
                <a:ea typeface="Aptos" panose="020B0004020202020204" pitchFamily="34" charset="0"/>
                <a:cs typeface="Times New Roman" panose="02020603050405020304" pitchFamily="18" charset="0"/>
              </a:rPr>
              <a:t>Hierbij komt de TOPGGz meer in beeld naarmate de diagnostiek of hulpvraag complexer of zeldzamer is of behandeling volgens de richtlijnen te weinig soelaas biedt. Voor patiënten met de meest complexe hoogspecialistische zorgvraag biedt de TOPGGz topreferente behandeling.</a:t>
            </a:r>
            <a:endParaRPr lang="nl-NL" sz="1800" kern="100">
              <a:effectLst/>
              <a:latin typeface="Aptos" panose="020B0004020202020204" pitchFamily="34" charset="0"/>
              <a:ea typeface="Aptos" panose="020B0004020202020204" pitchFamily="34" charset="0"/>
              <a:cs typeface="Times New Roman" panose="02020603050405020304" pitchFamily="18" charset="0"/>
            </a:endParaRPr>
          </a:p>
          <a:p>
            <a:pPr>
              <a:buFont typeface="Arial" panose="020B0604020202020204" pitchFamily="34" charset="0"/>
              <a:buChar char="•"/>
            </a:pPr>
            <a:r>
              <a:rPr lang="nl-NL" sz="1800" b="1" kern="100">
                <a:effectLst/>
                <a:latin typeface="Segoe UI" panose="020B0502040204020203" pitchFamily="34" charset="0"/>
                <a:ea typeface="Aptos" panose="020B0004020202020204" pitchFamily="34" charset="0"/>
                <a:cs typeface="Times New Roman" panose="02020603050405020304" pitchFamily="18" charset="0"/>
              </a:rPr>
              <a:t>Wij zetten in op innovatie en het ontwikkelen van nieuwe vormen van passende zorg </a:t>
            </a:r>
            <a:r>
              <a:rPr lang="nl-NL" sz="1800" kern="100">
                <a:effectLst/>
                <a:latin typeface="Segoe UI" panose="020B0502040204020203" pitchFamily="34" charset="0"/>
                <a:ea typeface="Aptos" panose="020B0004020202020204" pitchFamily="34" charset="0"/>
                <a:cs typeface="Times New Roman" panose="02020603050405020304" pitchFamily="18" charset="0"/>
              </a:rPr>
              <a:t>die ook de toegankelijkheid van zorg bevorderen en de druk op capaciteit verlichten. Door praktijkgericht wetenschappelijk onderzoek in samenwerking met universiteit, onderzoeksinstituten en anderen.</a:t>
            </a:r>
          </a:p>
          <a:p>
            <a:pPr>
              <a:buFont typeface="Arial" panose="020B0604020202020204" pitchFamily="34" charset="0"/>
              <a:buChar char="•"/>
            </a:pPr>
            <a:r>
              <a:rPr lang="nl-NL" sz="1800" b="1" kern="100">
                <a:ea typeface="Aptos" panose="020B0004020202020204" pitchFamily="34" charset="0"/>
                <a:cs typeface="Times New Roman" panose="02020603050405020304" pitchFamily="18" charset="0"/>
              </a:rPr>
              <a:t>Wij dragen kennis en kunde, innovaties en onderzoeksresultaten actief, breed en praktisch toepasbaar over</a:t>
            </a:r>
            <a:r>
              <a:rPr lang="nl-NL" sz="1800" kern="100">
                <a:ea typeface="Aptos" panose="020B0004020202020204" pitchFamily="34" charset="0"/>
                <a:cs typeface="Times New Roman" panose="02020603050405020304" pitchFamily="18" charset="0"/>
              </a:rPr>
              <a:t> aan professionals in zorg en welzijn, zodat zoveel mogelijk patiënten hiervan kunnen profiteren (scholing, consultatie, samenwerken)</a:t>
            </a:r>
            <a:endParaRPr lang="nl-NL" sz="1800" kern="100">
              <a:effectLst/>
              <a:latin typeface="Aptos" panose="020B0004020202020204" pitchFamily="34" charset="0"/>
              <a:ea typeface="Aptos" panose="020B0004020202020204" pitchFamily="34" charset="0"/>
              <a:cs typeface="Times New Roman" panose="02020603050405020304" pitchFamily="18" charset="0"/>
            </a:endParaRPr>
          </a:p>
          <a:p>
            <a:pPr>
              <a:buFont typeface="Arial" panose="020B0604020202020204" pitchFamily="34" charset="0"/>
              <a:buChar char="•"/>
            </a:pPr>
            <a:endParaRPr lang="nl-NL" sz="1800" i="1">
              <a:solidFill>
                <a:srgbClr val="424242"/>
              </a:solidFill>
            </a:endParaRPr>
          </a:p>
          <a:p>
            <a:pPr>
              <a:lnSpc>
                <a:spcPct val="100000"/>
              </a:lnSpc>
              <a:spcBef>
                <a:spcPts val="0"/>
              </a:spcBef>
              <a:buFont typeface="Arial" panose="020B0604020202020204" pitchFamily="34" charset="0"/>
              <a:buChar char="•"/>
            </a:pPr>
            <a:endParaRPr lang="nl-NL" sz="1800" i="1">
              <a:solidFill>
                <a:srgbClr val="424242"/>
              </a:solidFill>
            </a:endParaRPr>
          </a:p>
        </p:txBody>
      </p:sp>
      <p:sp>
        <p:nvSpPr>
          <p:cNvPr id="2" name="Rechthoek 1">
            <a:extLst>
              <a:ext uri="{FF2B5EF4-FFF2-40B4-BE49-F238E27FC236}">
                <a16:creationId xmlns:a16="http://schemas.microsoft.com/office/drawing/2014/main" id="{C093A461-C09E-9BC6-80BF-B71828B46B04}"/>
              </a:ext>
            </a:extLst>
          </p:cNvPr>
          <p:cNvSpPr/>
          <p:nvPr/>
        </p:nvSpPr>
        <p:spPr>
          <a:xfrm>
            <a:off x="0" y="0"/>
            <a:ext cx="9144000" cy="39347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316901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7">
          <a:extLst>
            <a:ext uri="{FF2B5EF4-FFF2-40B4-BE49-F238E27FC236}">
              <a16:creationId xmlns:a16="http://schemas.microsoft.com/office/drawing/2014/main" id="{7D3DC467-ED69-7595-DBBE-007EBD00895C}"/>
            </a:ext>
          </a:extLst>
        </p:cNvPr>
        <p:cNvGrpSpPr/>
        <p:nvPr/>
      </p:nvGrpSpPr>
      <p:grpSpPr>
        <a:xfrm>
          <a:off x="0" y="0"/>
          <a:ext cx="0" cy="0"/>
          <a:chOff x="0" y="0"/>
          <a:chExt cx="0" cy="0"/>
        </a:xfrm>
      </p:grpSpPr>
      <p:sp>
        <p:nvSpPr>
          <p:cNvPr id="128" name="Google Shape;128;p19">
            <a:extLst>
              <a:ext uri="{FF2B5EF4-FFF2-40B4-BE49-F238E27FC236}">
                <a16:creationId xmlns:a16="http://schemas.microsoft.com/office/drawing/2014/main" id="{35E65B13-90F3-73B1-F5D0-76E622F559CC}"/>
              </a:ext>
            </a:extLst>
          </p:cNvPr>
          <p:cNvSpPr txBox="1">
            <a:spLocks noGrp="1"/>
          </p:cNvSpPr>
          <p:nvPr>
            <p:ph type="title"/>
          </p:nvPr>
        </p:nvSpPr>
        <p:spPr>
          <a:xfrm>
            <a:off x="1271100" y="393475"/>
            <a:ext cx="6650600" cy="462384"/>
          </a:xfrm>
          <a:prstGeom prst="rect">
            <a:avLst/>
          </a:prstGeom>
          <a:noFill/>
        </p:spPr>
        <p:txBody>
          <a:bodyPr spcFirstLastPara="1" vert="horz" wrap="square" lIns="91425" tIns="91425" rIns="91425" bIns="91425" rtlCol="0" anchor="ctr" anchorCtr="0">
            <a:noAutofit/>
          </a:bodyPr>
          <a:lstStyle/>
          <a:p>
            <a:br>
              <a:rPr lang="en" sz="3200" b="1"/>
            </a:br>
            <a:r>
              <a:rPr lang="en" sz="3200" b="1"/>
              <a:t>  Doel </a:t>
            </a:r>
            <a:r>
              <a:rPr lang="en" sz="3200" b="1" err="1"/>
              <a:t>en</a:t>
            </a:r>
            <a:r>
              <a:rPr lang="en" sz="3200" b="1"/>
              <a:t> </a:t>
            </a:r>
            <a:r>
              <a:rPr lang="en" sz="3200" b="1" err="1"/>
              <a:t>inhoud</a:t>
            </a:r>
            <a:r>
              <a:rPr lang="en" sz="3200" b="1"/>
              <a:t> workshop</a:t>
            </a:r>
            <a:endParaRPr lang="nl-NL" sz="3200" b="1">
              <a:cs typeface="Segoe UI"/>
            </a:endParaRPr>
          </a:p>
        </p:txBody>
      </p:sp>
      <p:sp>
        <p:nvSpPr>
          <p:cNvPr id="129" name="Google Shape;129;p19">
            <a:extLst>
              <a:ext uri="{FF2B5EF4-FFF2-40B4-BE49-F238E27FC236}">
                <a16:creationId xmlns:a16="http://schemas.microsoft.com/office/drawing/2014/main" id="{7E38C851-389F-A232-AEDC-6535C49A8971}"/>
              </a:ext>
            </a:extLst>
          </p:cNvPr>
          <p:cNvSpPr txBox="1">
            <a:spLocks noGrp="1"/>
          </p:cNvSpPr>
          <p:nvPr>
            <p:ph type="body" idx="1"/>
          </p:nvPr>
        </p:nvSpPr>
        <p:spPr>
          <a:prstGeom prst="rect">
            <a:avLst/>
          </a:prstGeom>
        </p:spPr>
        <p:txBody>
          <a:bodyPr spcFirstLastPara="1" vert="horz" wrap="square" lIns="91425" tIns="91425" rIns="91425" bIns="91425" rtlCol="0" anchor="t" anchorCtr="0">
            <a:noAutofit/>
          </a:bodyPr>
          <a:lstStyle/>
          <a:p>
            <a:pPr marL="63500" indent="0">
              <a:buClr>
                <a:srgbClr val="9C286C"/>
              </a:buClr>
              <a:buNone/>
            </a:pPr>
            <a:r>
              <a:rPr lang="nl-NL" sz="1800" b="1">
                <a:cs typeface="Segoe UI"/>
              </a:rPr>
              <a:t>Doel </a:t>
            </a:r>
            <a:endParaRPr lang="nl-NL" sz="1800">
              <a:cs typeface="Segoe UI"/>
            </a:endParaRPr>
          </a:p>
          <a:p>
            <a:pPr marL="63500" indent="0">
              <a:buClr>
                <a:srgbClr val="9C286C"/>
              </a:buClr>
              <a:buNone/>
            </a:pPr>
            <a:r>
              <a:rPr lang="nl-NL" sz="1800">
                <a:cs typeface="Segoe UI"/>
              </a:rPr>
              <a:t>In korte tijd de feiten, misvattingen (fictie) en spanningsvelden (frictie) rondom TOPGGz bespreken en samen nadenken over hoe we onjuiste beelden kunnen ontkrachten en juiste beelden kunnen versterken.</a:t>
            </a:r>
            <a:endParaRPr lang="nl-NL">
              <a:cs typeface="Segoe UI"/>
            </a:endParaRPr>
          </a:p>
          <a:p>
            <a:pPr marL="63500" indent="0">
              <a:buNone/>
            </a:pPr>
            <a:endParaRPr lang="nl-NL" sz="1800" b="1">
              <a:cs typeface="Segoe UI"/>
            </a:endParaRPr>
          </a:p>
          <a:p>
            <a:pPr marL="63500" indent="0">
              <a:buNone/>
            </a:pPr>
            <a:r>
              <a:rPr lang="nl-NL" sz="1800" b="1">
                <a:cs typeface="Segoe UI"/>
              </a:rPr>
              <a:t>Inhoud</a:t>
            </a:r>
            <a:endParaRPr lang="nl-NL"/>
          </a:p>
          <a:p>
            <a:pPr marL="456565" indent="-393065">
              <a:buFont typeface="Arial" panose="020B0604020202020204" pitchFamily="34" charset="0"/>
              <a:buChar char="•"/>
            </a:pPr>
            <a:r>
              <a:rPr lang="nl-NL" sz="1800">
                <a:cs typeface="Segoe UI"/>
              </a:rPr>
              <a:t>Feiten</a:t>
            </a:r>
            <a:endParaRPr lang="nl-NL">
              <a:cs typeface="Segoe UI"/>
            </a:endParaRPr>
          </a:p>
          <a:p>
            <a:pPr marL="456565" indent="-393065">
              <a:buClr>
                <a:srgbClr val="9C286C"/>
              </a:buClr>
              <a:buFont typeface="Arial" panose="020B0604020202020204" pitchFamily="34" charset="0"/>
              <a:buChar char="•"/>
            </a:pPr>
            <a:r>
              <a:rPr lang="nl-NL" sz="1800">
                <a:cs typeface="Segoe UI"/>
              </a:rPr>
              <a:t>Fictie &amp; frictie</a:t>
            </a:r>
          </a:p>
          <a:p>
            <a:pPr marL="456565" indent="-393065">
              <a:buClr>
                <a:srgbClr val="9C286C"/>
              </a:buClr>
              <a:buFont typeface="Arial" panose="020B0604020202020204" pitchFamily="34" charset="0"/>
              <a:buChar char="•"/>
            </a:pPr>
            <a:r>
              <a:rPr lang="nl-NL" sz="1800">
                <a:cs typeface="Segoe UI"/>
              </a:rPr>
              <a:t>Beeldbrekers en –makers</a:t>
            </a:r>
          </a:p>
          <a:p>
            <a:pPr marL="456565" indent="-393065">
              <a:buClr>
                <a:srgbClr val="9C286C"/>
              </a:buClr>
              <a:buFont typeface="Arial" panose="020B0604020202020204" pitchFamily="34" charset="0"/>
              <a:buChar char="•"/>
            </a:pPr>
            <a:r>
              <a:rPr lang="nl-NL" sz="1800" err="1">
                <a:cs typeface="Segoe UI"/>
              </a:rPr>
              <a:t>Wrap</a:t>
            </a:r>
            <a:r>
              <a:rPr lang="nl-NL" sz="1800">
                <a:cs typeface="Segoe UI"/>
              </a:rPr>
              <a:t>-up</a:t>
            </a:r>
          </a:p>
          <a:p>
            <a:pPr marL="63500" indent="0">
              <a:buClr>
                <a:srgbClr val="9A2654"/>
              </a:buClr>
              <a:buNone/>
            </a:pPr>
            <a:endParaRPr lang="nl-NL" sz="1800">
              <a:cs typeface="Segoe UI"/>
            </a:endParaRPr>
          </a:p>
          <a:p>
            <a:pPr marL="456565" indent="-393065">
              <a:buClr>
                <a:srgbClr val="9C286C"/>
              </a:buClr>
              <a:buFont typeface="Arial" panose="020B0604020202020204" pitchFamily="34" charset="0"/>
              <a:buChar char="▪"/>
            </a:pPr>
            <a:endParaRPr lang="nl-NL" sz="1800">
              <a:cs typeface="Segoe UI"/>
            </a:endParaRPr>
          </a:p>
          <a:p>
            <a:pPr marL="63500" indent="0">
              <a:buClr>
                <a:srgbClr val="9C286C"/>
              </a:buClr>
              <a:buNone/>
            </a:pPr>
            <a:endParaRPr lang="nl-NL" sz="1200" i="1"/>
          </a:p>
          <a:p>
            <a:pPr marL="63500" indent="0">
              <a:buClr>
                <a:srgbClr val="9C286C"/>
              </a:buClr>
              <a:buNone/>
            </a:pPr>
            <a:endParaRPr lang="nl-NL" sz="1800" b="1">
              <a:cs typeface="Segoe UI"/>
            </a:endParaRPr>
          </a:p>
          <a:p>
            <a:pPr marL="456565" indent="-393065">
              <a:buClr>
                <a:srgbClr val="9C286C"/>
              </a:buClr>
              <a:buFont typeface="Arial" panose="020B0604020202020204" pitchFamily="34" charset="0"/>
              <a:buChar char="▪"/>
            </a:pPr>
            <a:endParaRPr lang="nl-NL">
              <a:cs typeface="Segoe UI"/>
            </a:endParaRPr>
          </a:p>
          <a:p>
            <a:pPr marL="456565" indent="-393065">
              <a:buClr>
                <a:srgbClr val="9C286C"/>
              </a:buClr>
              <a:buFont typeface="Arial" panose="020B0604020202020204" pitchFamily="34" charset="0"/>
              <a:buChar char="▪"/>
            </a:pPr>
            <a:endParaRPr lang="nl-NL">
              <a:cs typeface="Segoe UI"/>
            </a:endParaRPr>
          </a:p>
          <a:p>
            <a:pPr marL="62865" indent="0">
              <a:buNone/>
            </a:pPr>
            <a:endParaRPr lang="nl-NL">
              <a:cs typeface="Segoe UI"/>
            </a:endParaRPr>
          </a:p>
          <a:p>
            <a:pPr marL="456565" indent="-393065">
              <a:spcBef>
                <a:spcPts val="0"/>
              </a:spcBef>
              <a:buFont typeface="Arial"/>
              <a:buChar char="▪"/>
            </a:pPr>
            <a:endParaRPr lang="nl-NL">
              <a:cs typeface="Segoe UI"/>
            </a:endParaRPr>
          </a:p>
        </p:txBody>
      </p:sp>
      <p:pic>
        <p:nvPicPr>
          <p:cNvPr id="3" name="Afbeelding 2" descr="Afbeelding met cirkel, Graphics, clipart, tekenfilm&#10;&#10;Door AI gegenereerde inhoud is mogelijk onjuist.">
            <a:extLst>
              <a:ext uri="{FF2B5EF4-FFF2-40B4-BE49-F238E27FC236}">
                <a16:creationId xmlns:a16="http://schemas.microsoft.com/office/drawing/2014/main" id="{6617A477-77B9-451D-31A9-07985F6245A7}"/>
              </a:ext>
            </a:extLst>
          </p:cNvPr>
          <p:cNvPicPr>
            <a:picLocks noChangeAspect="1"/>
          </p:cNvPicPr>
          <p:nvPr/>
        </p:nvPicPr>
        <p:blipFill>
          <a:blip r:embed="rId3"/>
          <a:stretch>
            <a:fillRect/>
          </a:stretch>
        </p:blipFill>
        <p:spPr>
          <a:xfrm>
            <a:off x="6332133" y="2633501"/>
            <a:ext cx="2305663" cy="2296175"/>
          </a:xfrm>
          <a:prstGeom prst="rect">
            <a:avLst/>
          </a:prstGeom>
        </p:spPr>
      </p:pic>
    </p:spTree>
    <p:extLst>
      <p:ext uri="{BB962C8B-B14F-4D97-AF65-F5344CB8AC3E}">
        <p14:creationId xmlns:p14="http://schemas.microsoft.com/office/powerpoint/2010/main" val="18765384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Shape 127">
          <a:extLst>
            <a:ext uri="{FF2B5EF4-FFF2-40B4-BE49-F238E27FC236}">
              <a16:creationId xmlns:a16="http://schemas.microsoft.com/office/drawing/2014/main" id="{9A4275A8-9F0B-E907-B210-20DF77865F97}"/>
            </a:ext>
          </a:extLst>
        </p:cNvPr>
        <p:cNvGrpSpPr/>
        <p:nvPr/>
      </p:nvGrpSpPr>
      <p:grpSpPr>
        <a:xfrm>
          <a:off x="0" y="0"/>
          <a:ext cx="0" cy="0"/>
          <a:chOff x="0" y="0"/>
          <a:chExt cx="0" cy="0"/>
        </a:xfrm>
      </p:grpSpPr>
      <p:sp>
        <p:nvSpPr>
          <p:cNvPr id="128" name="Google Shape;128;p19">
            <a:extLst>
              <a:ext uri="{FF2B5EF4-FFF2-40B4-BE49-F238E27FC236}">
                <a16:creationId xmlns:a16="http://schemas.microsoft.com/office/drawing/2014/main" id="{24087EB5-1685-9CAA-C211-3422451E40BA}"/>
              </a:ext>
            </a:extLst>
          </p:cNvPr>
          <p:cNvSpPr txBox="1">
            <a:spLocks noGrp="1"/>
          </p:cNvSpPr>
          <p:nvPr>
            <p:ph type="title"/>
          </p:nvPr>
        </p:nvSpPr>
        <p:spPr>
          <a:prstGeom prst="rect">
            <a:avLst/>
          </a:prstGeom>
        </p:spPr>
        <p:txBody>
          <a:bodyPr spcFirstLastPara="1" vert="horz" wrap="square" lIns="91425" tIns="91425" rIns="91425" bIns="91425" rtlCol="0" anchor="ctr" anchorCtr="0">
            <a:noAutofit/>
          </a:bodyPr>
          <a:lstStyle/>
          <a:p>
            <a:r>
              <a:rPr lang="en" sz="3200" b="1"/>
              <a:t>Belofte TOPGGz	</a:t>
            </a:r>
            <a:endParaRPr sz="3200" b="1"/>
          </a:p>
        </p:txBody>
      </p:sp>
      <p:sp>
        <p:nvSpPr>
          <p:cNvPr id="129" name="Google Shape;129;p19">
            <a:extLst>
              <a:ext uri="{FF2B5EF4-FFF2-40B4-BE49-F238E27FC236}">
                <a16:creationId xmlns:a16="http://schemas.microsoft.com/office/drawing/2014/main" id="{594CDD21-570C-E48E-9686-7141EB424AC8}"/>
              </a:ext>
            </a:extLst>
          </p:cNvPr>
          <p:cNvSpPr txBox="1">
            <a:spLocks noGrp="1"/>
          </p:cNvSpPr>
          <p:nvPr>
            <p:ph type="body" idx="1"/>
          </p:nvPr>
        </p:nvSpPr>
        <p:spPr>
          <a:xfrm>
            <a:off x="332985" y="1200175"/>
            <a:ext cx="8406977" cy="3943324"/>
          </a:xfrm>
          <a:prstGeom prst="rect">
            <a:avLst/>
          </a:prstGeom>
          <a:solidFill>
            <a:schemeClr val="bg1"/>
          </a:solidFill>
        </p:spPr>
        <p:txBody>
          <a:bodyPr spcFirstLastPara="1" vert="horz" wrap="square" lIns="91425" tIns="91425" rIns="91425" bIns="91425" rtlCol="0" anchor="t" anchorCtr="0">
            <a:noAutofit/>
          </a:bodyPr>
          <a:lstStyle/>
          <a:p>
            <a:pPr>
              <a:buFont typeface="Arial" panose="020B0604020202020204" pitchFamily="34" charset="0"/>
              <a:buChar char="•"/>
            </a:pPr>
            <a:r>
              <a:rPr lang="nl-NL" sz="1800" b="1" kern="100">
                <a:effectLst/>
                <a:latin typeface="Segoe UI" panose="020B0502040204020203" pitchFamily="34" charset="0"/>
                <a:ea typeface="Aptos" panose="020B0004020202020204" pitchFamily="34" charset="0"/>
                <a:cs typeface="Times New Roman" panose="02020603050405020304" pitchFamily="18" charset="0"/>
              </a:rPr>
              <a:t>Wij dragen bij aan passende zorg die meebeweegt met de patiënt. </a:t>
            </a:r>
            <a:r>
              <a:rPr lang="nl-NL" sz="1800" kern="100">
                <a:effectLst/>
                <a:latin typeface="Segoe UI" panose="020B0502040204020203" pitchFamily="34" charset="0"/>
                <a:ea typeface="Aptos" panose="020B0004020202020204" pitchFamily="34" charset="0"/>
                <a:cs typeface="Times New Roman" panose="02020603050405020304" pitchFamily="18" charset="0"/>
              </a:rPr>
              <a:t>Hierbij komt de TOPGGz meer in beeld naarmate de diagnostiek of hulpvraag complexer of zeldzamer is of behandeling volgens de richtlijnen te weinig soelaas biedt. Voor patiënten met de meest complexe hoogspecialistische zorgvraag biedt de TOPGGz topreferente behandeling.</a:t>
            </a:r>
            <a:endParaRPr lang="nl-NL" sz="1800" kern="100">
              <a:effectLst/>
              <a:latin typeface="Aptos" panose="020B0004020202020204" pitchFamily="34" charset="0"/>
              <a:ea typeface="Aptos" panose="020B0004020202020204" pitchFamily="34" charset="0"/>
              <a:cs typeface="Times New Roman" panose="02020603050405020304" pitchFamily="18" charset="0"/>
            </a:endParaRPr>
          </a:p>
          <a:p>
            <a:pPr>
              <a:buFont typeface="Arial" panose="020B0604020202020204" pitchFamily="34" charset="0"/>
              <a:buChar char="•"/>
            </a:pPr>
            <a:r>
              <a:rPr lang="nl-NL" sz="1800" b="1" kern="100">
                <a:effectLst/>
                <a:latin typeface="Segoe UI" panose="020B0502040204020203" pitchFamily="34" charset="0"/>
                <a:ea typeface="Aptos" panose="020B0004020202020204" pitchFamily="34" charset="0"/>
                <a:cs typeface="Times New Roman" panose="02020603050405020304" pitchFamily="18" charset="0"/>
              </a:rPr>
              <a:t>Wij zetten in op innovatie en het ontwikkelen van nieuwe vormen van passende zorg </a:t>
            </a:r>
            <a:r>
              <a:rPr lang="nl-NL" sz="1800" kern="100">
                <a:effectLst/>
                <a:latin typeface="Segoe UI" panose="020B0502040204020203" pitchFamily="34" charset="0"/>
                <a:ea typeface="Aptos" panose="020B0004020202020204" pitchFamily="34" charset="0"/>
                <a:cs typeface="Times New Roman" panose="02020603050405020304" pitchFamily="18" charset="0"/>
              </a:rPr>
              <a:t>die ook de toegankelijkheid van zorg bevorderen en de druk op capaciteit verlichten. Door praktijkgericht wetenschappelijk onderzoek in samenwerking met universiteit, onderzoeksinstituten en anderen.</a:t>
            </a:r>
          </a:p>
          <a:p>
            <a:pPr>
              <a:buFont typeface="Arial" panose="020B0604020202020204" pitchFamily="34" charset="0"/>
              <a:buChar char="•"/>
            </a:pPr>
            <a:r>
              <a:rPr lang="nl-NL" sz="1800" b="1" kern="100">
                <a:ea typeface="Aptos" panose="020B0004020202020204" pitchFamily="34" charset="0"/>
                <a:cs typeface="Times New Roman" panose="02020603050405020304" pitchFamily="18" charset="0"/>
              </a:rPr>
              <a:t>Wij dragen kennis en kunde, innovaties en onderzoeksresultaten actief, breed en praktisch toepasbaar over</a:t>
            </a:r>
            <a:r>
              <a:rPr lang="nl-NL" sz="1800" kern="100">
                <a:ea typeface="Aptos" panose="020B0004020202020204" pitchFamily="34" charset="0"/>
                <a:cs typeface="Times New Roman" panose="02020603050405020304" pitchFamily="18" charset="0"/>
              </a:rPr>
              <a:t> aan professionals in zorg en welzijn, zodat zoveel mogelijk patiënten hiervan kunnen profiteren (scholing, consultatie, samenwerken)</a:t>
            </a:r>
            <a:endParaRPr lang="nl-NL" sz="1800" kern="100">
              <a:effectLst/>
              <a:latin typeface="Aptos" panose="020B0004020202020204" pitchFamily="34" charset="0"/>
              <a:ea typeface="Aptos" panose="020B0004020202020204" pitchFamily="34" charset="0"/>
              <a:cs typeface="Times New Roman" panose="02020603050405020304" pitchFamily="18" charset="0"/>
            </a:endParaRPr>
          </a:p>
          <a:p>
            <a:pPr>
              <a:buFont typeface="Arial" panose="020B0604020202020204" pitchFamily="34" charset="0"/>
              <a:buChar char="•"/>
            </a:pPr>
            <a:endParaRPr lang="nl-NL" sz="1800" i="1">
              <a:solidFill>
                <a:srgbClr val="424242"/>
              </a:solidFill>
            </a:endParaRPr>
          </a:p>
          <a:p>
            <a:pPr>
              <a:lnSpc>
                <a:spcPct val="100000"/>
              </a:lnSpc>
              <a:spcBef>
                <a:spcPts val="0"/>
              </a:spcBef>
              <a:buFont typeface="Arial" panose="020B0604020202020204" pitchFamily="34" charset="0"/>
              <a:buChar char="•"/>
            </a:pPr>
            <a:endParaRPr lang="nl-NL" sz="1800" i="1">
              <a:solidFill>
                <a:srgbClr val="424242"/>
              </a:solidFill>
            </a:endParaRPr>
          </a:p>
        </p:txBody>
      </p:sp>
      <p:sp>
        <p:nvSpPr>
          <p:cNvPr id="2" name="Rechthoek 1">
            <a:extLst>
              <a:ext uri="{FF2B5EF4-FFF2-40B4-BE49-F238E27FC236}">
                <a16:creationId xmlns:a16="http://schemas.microsoft.com/office/drawing/2014/main" id="{C093A461-C09E-9BC6-80BF-B71828B46B04}"/>
              </a:ext>
            </a:extLst>
          </p:cNvPr>
          <p:cNvSpPr/>
          <p:nvPr/>
        </p:nvSpPr>
        <p:spPr>
          <a:xfrm>
            <a:off x="0" y="0"/>
            <a:ext cx="9144000" cy="39347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486640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530E44-7F38-8DD6-79F7-C4767D2EC770}"/>
            </a:ext>
          </a:extLst>
        </p:cNvPr>
        <p:cNvGrpSpPr/>
        <p:nvPr/>
      </p:nvGrpSpPr>
      <p:grpSpPr>
        <a:xfrm>
          <a:off x="0" y="0"/>
          <a:ext cx="0" cy="0"/>
          <a:chOff x="0" y="0"/>
          <a:chExt cx="0" cy="0"/>
        </a:xfrm>
      </p:grpSpPr>
      <p:sp>
        <p:nvSpPr>
          <p:cNvPr id="3" name="Rechthoek 2">
            <a:extLst>
              <a:ext uri="{FF2B5EF4-FFF2-40B4-BE49-F238E27FC236}">
                <a16:creationId xmlns:a16="http://schemas.microsoft.com/office/drawing/2014/main" id="{D63F1A8A-3A97-8EA5-1E10-CD55865F9EBA}"/>
              </a:ext>
            </a:extLst>
          </p:cNvPr>
          <p:cNvSpPr/>
          <p:nvPr/>
        </p:nvSpPr>
        <p:spPr>
          <a:xfrm>
            <a:off x="-76200" y="0"/>
            <a:ext cx="9220200" cy="5143500"/>
          </a:xfrm>
          <a:prstGeom prst="rect">
            <a:avLst/>
          </a:prstGeom>
          <a:solidFill>
            <a:srgbClr val="04789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id="{E0CDED9B-23F5-5052-238F-3D139DE2710F}"/>
              </a:ext>
            </a:extLst>
          </p:cNvPr>
          <p:cNvSpPr>
            <a:spLocks noGrp="1"/>
          </p:cNvSpPr>
          <p:nvPr>
            <p:ph type="ctrTitle" idx="4294967295"/>
          </p:nvPr>
        </p:nvSpPr>
        <p:spPr>
          <a:xfrm>
            <a:off x="4715063" y="3768849"/>
            <a:ext cx="4208956" cy="628650"/>
          </a:xfrm>
          <a:solidFill>
            <a:srgbClr val="9C286C">
              <a:alpha val="0"/>
            </a:srgbClr>
          </a:solidFill>
        </p:spPr>
        <p:txBody>
          <a:bodyPr>
            <a:noAutofit/>
          </a:bodyPr>
          <a:lstStyle/>
          <a:p>
            <a:pPr algn="ctr"/>
            <a:br>
              <a:rPr lang="en-US" sz="3200"/>
            </a:br>
            <a:r>
              <a:rPr lang="en-US" sz="3200">
                <a:cs typeface="Segoe UI"/>
              </a:rPr>
              <a:t>Feiten over TOPGGz</a:t>
            </a:r>
            <a:br>
              <a:rPr lang="en-US" sz="3200"/>
            </a:br>
            <a:br>
              <a:rPr lang="en-US" sz="3200"/>
            </a:br>
            <a:r>
              <a:rPr lang="en-US" sz="3200">
                <a:cs typeface="Segoe UI"/>
              </a:rPr>
              <a:t> </a:t>
            </a:r>
            <a:br>
              <a:rPr lang="en-US" sz="3200"/>
            </a:br>
            <a:br>
              <a:rPr lang="en-US" sz="3200"/>
            </a:br>
            <a:br>
              <a:rPr lang="en-US" sz="3200"/>
            </a:br>
            <a:br>
              <a:rPr lang="en-US" sz="3200"/>
            </a:br>
            <a:br>
              <a:rPr lang="en-US" sz="3200"/>
            </a:br>
            <a:br>
              <a:rPr lang="en-US" sz="3200"/>
            </a:br>
            <a:endParaRPr lang="en-US" sz="3200">
              <a:cs typeface="Segoe UI"/>
            </a:endParaRPr>
          </a:p>
        </p:txBody>
      </p:sp>
      <p:pic>
        <p:nvPicPr>
          <p:cNvPr id="7" name="Afbeelding 6">
            <a:extLst>
              <a:ext uri="{FF2B5EF4-FFF2-40B4-BE49-F238E27FC236}">
                <a16:creationId xmlns:a16="http://schemas.microsoft.com/office/drawing/2014/main" id="{A9DB9084-E3E5-E179-432D-2354546B1FE1}"/>
              </a:ext>
            </a:extLst>
          </p:cNvPr>
          <p:cNvPicPr>
            <a:picLocks noChangeAspect="1"/>
          </p:cNvPicPr>
          <p:nvPr/>
        </p:nvPicPr>
        <p:blipFill>
          <a:blip r:embed="rId3"/>
          <a:stretch>
            <a:fillRect/>
          </a:stretch>
        </p:blipFill>
        <p:spPr>
          <a:xfrm>
            <a:off x="546848" y="629818"/>
            <a:ext cx="3948952" cy="3948952"/>
          </a:xfrm>
          <a:prstGeom prst="rect">
            <a:avLst/>
          </a:prstGeom>
        </p:spPr>
      </p:pic>
    </p:spTree>
    <p:extLst>
      <p:ext uri="{BB962C8B-B14F-4D97-AF65-F5344CB8AC3E}">
        <p14:creationId xmlns:p14="http://schemas.microsoft.com/office/powerpoint/2010/main" val="3025879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7">
          <a:extLst>
            <a:ext uri="{FF2B5EF4-FFF2-40B4-BE49-F238E27FC236}">
              <a16:creationId xmlns:a16="http://schemas.microsoft.com/office/drawing/2014/main" id="{835FB3FB-C685-75B8-7047-CE2C8FF51AE4}"/>
            </a:ext>
          </a:extLst>
        </p:cNvPr>
        <p:cNvGrpSpPr/>
        <p:nvPr/>
      </p:nvGrpSpPr>
      <p:grpSpPr>
        <a:xfrm>
          <a:off x="0" y="0"/>
          <a:ext cx="0" cy="0"/>
          <a:chOff x="0" y="0"/>
          <a:chExt cx="0" cy="0"/>
        </a:xfrm>
      </p:grpSpPr>
      <p:sp>
        <p:nvSpPr>
          <p:cNvPr id="128" name="Google Shape;128;p19">
            <a:extLst>
              <a:ext uri="{FF2B5EF4-FFF2-40B4-BE49-F238E27FC236}">
                <a16:creationId xmlns:a16="http://schemas.microsoft.com/office/drawing/2014/main" id="{84EC416A-47AA-D75A-9292-BDB0EC89F638}"/>
              </a:ext>
            </a:extLst>
          </p:cNvPr>
          <p:cNvSpPr txBox="1">
            <a:spLocks noGrp="1"/>
          </p:cNvSpPr>
          <p:nvPr>
            <p:ph type="title"/>
          </p:nvPr>
        </p:nvSpPr>
        <p:spPr>
          <a:xfrm>
            <a:off x="1271100" y="393475"/>
            <a:ext cx="6650600" cy="462384"/>
          </a:xfrm>
          <a:prstGeom prst="rect">
            <a:avLst/>
          </a:prstGeom>
          <a:noFill/>
        </p:spPr>
        <p:txBody>
          <a:bodyPr spcFirstLastPara="1" vert="horz" wrap="square" lIns="91425" tIns="91425" rIns="91425" bIns="91425" rtlCol="0" anchor="ctr" anchorCtr="0">
            <a:noAutofit/>
          </a:bodyPr>
          <a:lstStyle/>
          <a:p>
            <a:br>
              <a:rPr lang="en" sz="3200" b="1"/>
            </a:br>
            <a:r>
              <a:rPr lang="en" sz="3200" b="1"/>
              <a:t>  Inhoud</a:t>
            </a:r>
            <a:endParaRPr lang="nl-NL" sz="3200" b="1">
              <a:cs typeface="Segoe UI"/>
            </a:endParaRPr>
          </a:p>
        </p:txBody>
      </p:sp>
      <p:sp>
        <p:nvSpPr>
          <p:cNvPr id="129" name="Google Shape;129;p19">
            <a:extLst>
              <a:ext uri="{FF2B5EF4-FFF2-40B4-BE49-F238E27FC236}">
                <a16:creationId xmlns:a16="http://schemas.microsoft.com/office/drawing/2014/main" id="{6C081736-91D0-EE1E-B537-42FB68704D40}"/>
              </a:ext>
            </a:extLst>
          </p:cNvPr>
          <p:cNvSpPr txBox="1">
            <a:spLocks noGrp="1"/>
          </p:cNvSpPr>
          <p:nvPr>
            <p:ph type="body" idx="1"/>
          </p:nvPr>
        </p:nvSpPr>
        <p:spPr>
          <a:prstGeom prst="rect">
            <a:avLst/>
          </a:prstGeom>
        </p:spPr>
        <p:txBody>
          <a:bodyPr spcFirstLastPara="1" vert="horz" wrap="square" lIns="91425" tIns="91425" rIns="91425" bIns="91425" rtlCol="0" anchor="t" anchorCtr="0">
            <a:noAutofit/>
          </a:bodyPr>
          <a:lstStyle/>
          <a:p>
            <a:pPr marL="456565" indent="-393065">
              <a:buClr>
                <a:srgbClr val="9C286C"/>
              </a:buClr>
              <a:buFont typeface="Arial" panose="020B0604020202020204" pitchFamily="34" charset="0"/>
              <a:buChar char="•"/>
            </a:pPr>
            <a:r>
              <a:rPr lang="nl-NL" sz="1800"/>
              <a:t>Stichting Topklinische </a:t>
            </a:r>
            <a:r>
              <a:rPr lang="nl-NL" sz="1800" err="1"/>
              <a:t>GGz</a:t>
            </a:r>
            <a:endParaRPr lang="nl-NL" sz="1800"/>
          </a:p>
          <a:p>
            <a:pPr marL="456565" indent="-393065">
              <a:buClr>
                <a:srgbClr val="9C286C"/>
              </a:buClr>
              <a:buFont typeface="Arial" panose="020B0604020202020204" pitchFamily="34" charset="0"/>
              <a:buChar char="•"/>
            </a:pPr>
            <a:r>
              <a:rPr lang="nl-NL" sz="1800">
                <a:cs typeface="Segoe UI"/>
              </a:rPr>
              <a:t>Wat is TOPGGz?</a:t>
            </a:r>
          </a:p>
          <a:p>
            <a:pPr marL="456565" indent="-393065">
              <a:buClr>
                <a:srgbClr val="9C286C"/>
              </a:buClr>
              <a:buFont typeface="Arial" panose="020B0604020202020204" pitchFamily="34" charset="0"/>
              <a:buChar char="•"/>
            </a:pPr>
            <a:r>
              <a:rPr lang="nl-NL" sz="1800">
                <a:cs typeface="Segoe UI"/>
              </a:rPr>
              <a:t>Voor wie is TOPGGz?</a:t>
            </a:r>
          </a:p>
          <a:p>
            <a:pPr marL="456565" indent="-393065">
              <a:buClr>
                <a:srgbClr val="9C286C"/>
              </a:buClr>
              <a:buFont typeface="Arial" panose="020B0604020202020204" pitchFamily="34" charset="0"/>
              <a:buChar char="•"/>
            </a:pPr>
            <a:r>
              <a:rPr lang="nl-NL" sz="1800"/>
              <a:t>Hoe word je TOPGGz?</a:t>
            </a:r>
          </a:p>
          <a:p>
            <a:pPr marL="456565" indent="-393065">
              <a:buClr>
                <a:srgbClr val="9C286C"/>
              </a:buClr>
              <a:buFont typeface="Arial" panose="020B0604020202020204" pitchFamily="34" charset="0"/>
              <a:buChar char="•"/>
            </a:pPr>
            <a:r>
              <a:rPr lang="nl-NL" sz="1800"/>
              <a:t>Hoe werkt TOPGGz?</a:t>
            </a:r>
          </a:p>
          <a:p>
            <a:pPr marL="456565" indent="-393065">
              <a:buClr>
                <a:srgbClr val="9C286C"/>
              </a:buClr>
              <a:buFont typeface="Arial" panose="020B0604020202020204" pitchFamily="34" charset="0"/>
              <a:buChar char="•"/>
            </a:pPr>
            <a:r>
              <a:rPr lang="nl-NL" sz="1800"/>
              <a:t>Wat is meerwaarde voor patiënt,  </a:t>
            </a:r>
            <a:br>
              <a:rPr lang="nl-NL" sz="1800"/>
            </a:br>
            <a:r>
              <a:rPr lang="nl-NL" sz="1800"/>
              <a:t>professional, zorg en maatschappij?</a:t>
            </a:r>
            <a:endParaRPr lang="nl-NL" sz="1800">
              <a:cs typeface="Segoe UI"/>
            </a:endParaRPr>
          </a:p>
          <a:p>
            <a:pPr marL="456565" indent="-393065">
              <a:spcBef>
                <a:spcPts val="0"/>
              </a:spcBef>
              <a:buClr>
                <a:schemeClr val="tx1"/>
              </a:buClr>
              <a:buFont typeface="Arial" panose="020B0604020202020204" pitchFamily="34" charset="0"/>
              <a:buChar char="•"/>
            </a:pPr>
            <a:endParaRPr lang="nl-NL" sz="1800">
              <a:cs typeface="Segoe UI"/>
            </a:endParaRPr>
          </a:p>
          <a:p>
            <a:pPr marL="456565" indent="-393065">
              <a:buFont typeface="Arial" panose="020B0604020202020204" pitchFamily="34" charset="0"/>
              <a:buChar char="•"/>
            </a:pPr>
            <a:endParaRPr lang="nl-NL">
              <a:cs typeface="Segoe UI"/>
            </a:endParaRPr>
          </a:p>
          <a:p>
            <a:pPr marL="62865" indent="0">
              <a:buNone/>
            </a:pPr>
            <a:endParaRPr lang="nl-NL">
              <a:cs typeface="Segoe UI"/>
            </a:endParaRPr>
          </a:p>
          <a:p>
            <a:pPr marL="456565" indent="-393065">
              <a:spcBef>
                <a:spcPts val="0"/>
              </a:spcBef>
              <a:buFont typeface="Systeemlettertype"/>
              <a:buChar char="•"/>
            </a:pPr>
            <a:endParaRPr lang="nl-NL">
              <a:cs typeface="Segoe UI"/>
            </a:endParaRPr>
          </a:p>
        </p:txBody>
      </p:sp>
      <p:pic>
        <p:nvPicPr>
          <p:cNvPr id="3" name="Afbeelding 2" descr="Afbeelding met cirkel, Graphics, clipart, tekenfilm&#10;&#10;Door AI gegenereerde inhoud is mogelijk onjuist.">
            <a:extLst>
              <a:ext uri="{FF2B5EF4-FFF2-40B4-BE49-F238E27FC236}">
                <a16:creationId xmlns:a16="http://schemas.microsoft.com/office/drawing/2014/main" id="{B3F0E6F7-44D9-3B6D-2EB8-AD386490EF9C}"/>
              </a:ext>
            </a:extLst>
          </p:cNvPr>
          <p:cNvPicPr>
            <a:picLocks noChangeAspect="1"/>
          </p:cNvPicPr>
          <p:nvPr/>
        </p:nvPicPr>
        <p:blipFill>
          <a:blip r:embed="rId3"/>
          <a:stretch>
            <a:fillRect/>
          </a:stretch>
        </p:blipFill>
        <p:spPr>
          <a:xfrm>
            <a:off x="5979528" y="1991466"/>
            <a:ext cx="2305663" cy="2296175"/>
          </a:xfrm>
          <a:prstGeom prst="rect">
            <a:avLst/>
          </a:prstGeom>
        </p:spPr>
      </p:pic>
    </p:spTree>
    <p:extLst>
      <p:ext uri="{BB962C8B-B14F-4D97-AF65-F5344CB8AC3E}">
        <p14:creationId xmlns:p14="http://schemas.microsoft.com/office/powerpoint/2010/main" val="1014212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19"/>
          <p:cNvSpPr txBox="1">
            <a:spLocks noGrp="1"/>
          </p:cNvSpPr>
          <p:nvPr>
            <p:ph type="title"/>
          </p:nvPr>
        </p:nvSpPr>
        <p:spPr>
          <a:xfrm>
            <a:off x="1339311" y="727608"/>
            <a:ext cx="7638580" cy="209355"/>
          </a:xfrm>
          <a:prstGeom prst="rect">
            <a:avLst/>
          </a:prstGeom>
        </p:spPr>
        <p:txBody>
          <a:bodyPr spcFirstLastPara="1" vert="horz" wrap="square" lIns="91425" tIns="91425" rIns="91425" bIns="91425" rtlCol="0" anchor="ctr" anchorCtr="0">
            <a:noAutofit/>
          </a:bodyPr>
          <a:lstStyle/>
          <a:p>
            <a:r>
              <a:rPr lang="nl-NL" sz="3200" b="1"/>
              <a:t>Stichting Topklinische </a:t>
            </a:r>
            <a:r>
              <a:rPr lang="nl-NL" sz="3200" b="1" err="1"/>
              <a:t>GGz</a:t>
            </a:r>
            <a:r>
              <a:rPr lang="nl-NL" b="1"/>
              <a:t>	</a:t>
            </a:r>
          </a:p>
        </p:txBody>
      </p:sp>
      <p:sp>
        <p:nvSpPr>
          <p:cNvPr id="8" name="Google Shape;129;p19">
            <a:extLst>
              <a:ext uri="{FF2B5EF4-FFF2-40B4-BE49-F238E27FC236}">
                <a16:creationId xmlns:a16="http://schemas.microsoft.com/office/drawing/2014/main" id="{E22AFE8D-6003-4C48-9550-46C75E84FC0D}"/>
              </a:ext>
            </a:extLst>
          </p:cNvPr>
          <p:cNvSpPr txBox="1">
            <a:spLocks noGrp="1"/>
          </p:cNvSpPr>
          <p:nvPr>
            <p:ph type="body" idx="1"/>
          </p:nvPr>
        </p:nvSpPr>
        <p:spPr>
          <a:xfrm>
            <a:off x="1291881" y="1320794"/>
            <a:ext cx="7085700" cy="3230611"/>
          </a:xfrm>
          <a:prstGeom prst="rect">
            <a:avLst/>
          </a:prstGeom>
        </p:spPr>
        <p:txBody>
          <a:bodyPr spcFirstLastPara="1" vert="horz" wrap="square" lIns="91425" tIns="91425" rIns="91425" bIns="91425" rtlCol="0" anchor="t" anchorCtr="0">
            <a:noAutofit/>
          </a:bodyPr>
          <a:lstStyle/>
          <a:p>
            <a:pPr marL="456565" indent="-393065">
              <a:buClr>
                <a:srgbClr val="9C286C"/>
              </a:buClr>
              <a:buFont typeface="Arial" panose="020B0604020202020204" pitchFamily="34" charset="0"/>
              <a:buChar char="•"/>
            </a:pPr>
            <a:r>
              <a:rPr lang="nl-NL" sz="1800">
                <a:cs typeface="Segoe UI"/>
              </a:rPr>
              <a:t>Stichting</a:t>
            </a:r>
          </a:p>
          <a:p>
            <a:pPr marL="456565" indent="-393065">
              <a:buClr>
                <a:srgbClr val="9C286C"/>
              </a:buClr>
              <a:buFont typeface="Arial" panose="020B0604020202020204" pitchFamily="34" charset="0"/>
              <a:buChar char="•"/>
            </a:pPr>
            <a:r>
              <a:rPr lang="nl-NL" sz="1800">
                <a:cs typeface="Segoe UI"/>
              </a:rPr>
              <a:t>Opgericht in 2007</a:t>
            </a:r>
          </a:p>
          <a:p>
            <a:pPr marL="456565" indent="-393065">
              <a:buClr>
                <a:srgbClr val="9C286C"/>
              </a:buClr>
              <a:buFont typeface="Arial" panose="020B0604020202020204" pitchFamily="34" charset="0"/>
              <a:buChar char="•"/>
            </a:pPr>
            <a:r>
              <a:rPr lang="nl-NL" sz="1800">
                <a:cs typeface="Segoe UI"/>
              </a:rPr>
              <a:t>Bevordering van de topklinische ggz</a:t>
            </a:r>
          </a:p>
          <a:p>
            <a:pPr marL="456565" indent="-393065">
              <a:buClr>
                <a:srgbClr val="9C286C"/>
              </a:buClr>
              <a:buFont typeface="Arial" panose="020B0604020202020204" pitchFamily="34" charset="0"/>
              <a:buChar char="•"/>
            </a:pPr>
            <a:r>
              <a:rPr lang="nl-NL" sz="1800">
                <a:cs typeface="Segoe UI"/>
              </a:rPr>
              <a:t>Kerntaken:</a:t>
            </a:r>
          </a:p>
          <a:p>
            <a:pPr marL="456565" indent="-393065">
              <a:buClr>
                <a:srgbClr val="9C286C"/>
              </a:buClr>
              <a:buFont typeface="Arial" panose="020B0604020202020204" pitchFamily="34" charset="0"/>
              <a:buChar char="•"/>
            </a:pPr>
            <a:endParaRPr lang="nl-NL" sz="1800">
              <a:cs typeface="Segoe UI"/>
            </a:endParaRPr>
          </a:p>
          <a:p>
            <a:pPr marL="62865" indent="0">
              <a:lnSpc>
                <a:spcPct val="100000"/>
              </a:lnSpc>
              <a:spcBef>
                <a:spcPts val="0"/>
              </a:spcBef>
              <a:buClr>
                <a:schemeClr val="accent1"/>
              </a:buClr>
              <a:buSzPct val="100000"/>
              <a:buNone/>
            </a:pPr>
            <a:endParaRPr lang="nl-NL">
              <a:cs typeface="Segoe UI"/>
            </a:endParaRPr>
          </a:p>
          <a:p>
            <a:pPr marL="62865" indent="0">
              <a:lnSpc>
                <a:spcPct val="100000"/>
              </a:lnSpc>
              <a:spcBef>
                <a:spcPts val="0"/>
              </a:spcBef>
              <a:buClr>
                <a:schemeClr val="accent1"/>
              </a:buClr>
              <a:buSzPct val="100000"/>
              <a:buNone/>
            </a:pPr>
            <a:endParaRPr lang="nl-NL" b="1">
              <a:cs typeface="Segoe UI"/>
            </a:endParaRPr>
          </a:p>
          <a:p>
            <a:pPr marL="62865" indent="0">
              <a:lnSpc>
                <a:spcPct val="100000"/>
              </a:lnSpc>
              <a:spcBef>
                <a:spcPts val="0"/>
              </a:spcBef>
              <a:buClr>
                <a:schemeClr val="accent1"/>
              </a:buClr>
              <a:buSzPct val="100000"/>
              <a:buNone/>
            </a:pPr>
            <a:r>
              <a:rPr lang="nl-NL" sz="1800"/>
              <a:t> </a:t>
            </a:r>
            <a:endParaRPr lang="nl-NL" sz="1800">
              <a:cs typeface="Segoe UI"/>
            </a:endParaRPr>
          </a:p>
          <a:p>
            <a:pPr marL="62865" indent="0">
              <a:lnSpc>
                <a:spcPct val="100000"/>
              </a:lnSpc>
              <a:spcBef>
                <a:spcPts val="0"/>
              </a:spcBef>
              <a:buClr>
                <a:schemeClr val="accent1"/>
              </a:buClr>
              <a:buSzPct val="100000"/>
              <a:buNone/>
            </a:pPr>
            <a:r>
              <a:rPr lang="nl-NL" sz="1800"/>
              <a:t>				</a:t>
            </a:r>
            <a:endParaRPr lang="nl-NL" sz="1800">
              <a:cs typeface="Segoe UI"/>
            </a:endParaRPr>
          </a:p>
          <a:p>
            <a:pPr marL="62865" indent="0">
              <a:lnSpc>
                <a:spcPct val="100000"/>
              </a:lnSpc>
              <a:spcBef>
                <a:spcPts val="0"/>
              </a:spcBef>
              <a:buClr>
                <a:schemeClr val="accent1"/>
              </a:buClr>
              <a:buSzPct val="100000"/>
              <a:buNone/>
            </a:pPr>
            <a:r>
              <a:rPr lang="nl-NL" sz="1800" b="1">
                <a:solidFill>
                  <a:srgbClr val="9C286C"/>
                </a:solidFill>
              </a:rPr>
              <a:t>     </a:t>
            </a:r>
          </a:p>
          <a:p>
            <a:pPr marL="62865" indent="0">
              <a:lnSpc>
                <a:spcPct val="100000"/>
              </a:lnSpc>
              <a:spcBef>
                <a:spcPts val="0"/>
              </a:spcBef>
              <a:buClr>
                <a:schemeClr val="accent1"/>
              </a:buClr>
              <a:buSzPct val="100000"/>
              <a:buNone/>
            </a:pPr>
            <a:r>
              <a:rPr lang="nl-NL" sz="1800" b="1">
                <a:solidFill>
                  <a:srgbClr val="9C286C"/>
                </a:solidFill>
              </a:rPr>
              <a:t>	Certificeren</a:t>
            </a:r>
            <a:r>
              <a:rPr lang="nl-NL" sz="1800">
                <a:solidFill>
                  <a:srgbClr val="9C286C"/>
                </a:solidFill>
              </a:rPr>
              <a:t>	    	   </a:t>
            </a:r>
            <a:r>
              <a:rPr lang="nl-NL" sz="1800" b="1">
                <a:solidFill>
                  <a:srgbClr val="9C286C"/>
                </a:solidFill>
              </a:rPr>
              <a:t>Kennis delen</a:t>
            </a:r>
            <a:r>
              <a:rPr lang="nl-NL" sz="1800">
                <a:solidFill>
                  <a:srgbClr val="9C286C"/>
                </a:solidFill>
              </a:rPr>
              <a:t>	         </a:t>
            </a:r>
            <a:r>
              <a:rPr lang="nl-NL" sz="1800" b="1">
                <a:solidFill>
                  <a:srgbClr val="9C286C"/>
                </a:solidFill>
              </a:rPr>
              <a:t>Faciliteren</a:t>
            </a:r>
            <a:endParaRPr lang="nl-NL" sz="1800" b="1">
              <a:solidFill>
                <a:srgbClr val="9C286C"/>
              </a:solidFill>
              <a:cs typeface="Segoe UI"/>
            </a:endParaRPr>
          </a:p>
          <a:p>
            <a:pPr marL="62865" indent="0">
              <a:lnSpc>
                <a:spcPct val="100000"/>
              </a:lnSpc>
              <a:spcBef>
                <a:spcPts val="0"/>
              </a:spcBef>
              <a:buClr>
                <a:schemeClr val="accent1"/>
              </a:buClr>
              <a:buSzPct val="100000"/>
              <a:buNone/>
            </a:pPr>
            <a:r>
              <a:rPr lang="nl-NL" sz="1800"/>
              <a:t>				</a:t>
            </a:r>
            <a:endParaRPr lang="nl-NL" sz="1800">
              <a:solidFill>
                <a:schemeClr val="accent5"/>
              </a:solidFill>
              <a:cs typeface="Segoe UI"/>
            </a:endParaRPr>
          </a:p>
          <a:p>
            <a:pPr marL="62865" indent="0">
              <a:lnSpc>
                <a:spcPct val="100000"/>
              </a:lnSpc>
              <a:spcBef>
                <a:spcPts val="0"/>
              </a:spcBef>
              <a:buClr>
                <a:schemeClr val="accent1"/>
              </a:buClr>
              <a:buSzPct val="100000"/>
              <a:buNone/>
            </a:pPr>
            <a:endParaRPr lang="nl-NL" sz="1800">
              <a:cs typeface="Segoe UI"/>
            </a:endParaRPr>
          </a:p>
          <a:p>
            <a:pPr marL="62865" indent="0">
              <a:lnSpc>
                <a:spcPct val="100000"/>
              </a:lnSpc>
              <a:spcBef>
                <a:spcPts val="0"/>
              </a:spcBef>
              <a:buClr>
                <a:schemeClr val="accent1"/>
              </a:buClr>
              <a:buSzPct val="100000"/>
              <a:buNone/>
            </a:pPr>
            <a:endParaRPr lang="nl-NL" sz="1800">
              <a:cs typeface="Segoe UI"/>
            </a:endParaRPr>
          </a:p>
          <a:p>
            <a:pPr marL="62865" indent="0">
              <a:lnSpc>
                <a:spcPct val="100000"/>
              </a:lnSpc>
              <a:spcBef>
                <a:spcPts val="0"/>
              </a:spcBef>
              <a:buClr>
                <a:schemeClr val="accent1"/>
              </a:buClr>
              <a:buSzPct val="100000"/>
              <a:buNone/>
            </a:pPr>
            <a:r>
              <a:rPr lang="nl-NL" sz="1800"/>
              <a:t>								</a:t>
            </a:r>
            <a:endParaRPr lang="nl-NL" sz="1800">
              <a:cs typeface="Segoe UI"/>
            </a:endParaRPr>
          </a:p>
        </p:txBody>
      </p:sp>
      <p:pic>
        <p:nvPicPr>
          <p:cNvPr id="10" name="Afbeelding 9">
            <a:extLst>
              <a:ext uri="{FF2B5EF4-FFF2-40B4-BE49-F238E27FC236}">
                <a16:creationId xmlns:a16="http://schemas.microsoft.com/office/drawing/2014/main" id="{CCC742F5-83F3-415B-B713-A50B6103B406}"/>
              </a:ext>
            </a:extLst>
          </p:cNvPr>
          <p:cNvPicPr>
            <a:picLocks noChangeAspect="1"/>
          </p:cNvPicPr>
          <p:nvPr/>
        </p:nvPicPr>
        <p:blipFill>
          <a:blip r:embed="rId3"/>
          <a:stretch>
            <a:fillRect/>
          </a:stretch>
        </p:blipFill>
        <p:spPr>
          <a:xfrm>
            <a:off x="4333745" y="2986361"/>
            <a:ext cx="1309118" cy="1309118"/>
          </a:xfrm>
          <a:prstGeom prst="rect">
            <a:avLst/>
          </a:prstGeom>
        </p:spPr>
      </p:pic>
      <p:pic>
        <p:nvPicPr>
          <p:cNvPr id="11" name="Afbeelding 10">
            <a:extLst>
              <a:ext uri="{FF2B5EF4-FFF2-40B4-BE49-F238E27FC236}">
                <a16:creationId xmlns:a16="http://schemas.microsoft.com/office/drawing/2014/main" id="{90EF958B-9B72-4240-BC3E-D2C23D6B6C2B}"/>
              </a:ext>
            </a:extLst>
          </p:cNvPr>
          <p:cNvPicPr>
            <a:picLocks noChangeAspect="1"/>
          </p:cNvPicPr>
          <p:nvPr/>
        </p:nvPicPr>
        <p:blipFill>
          <a:blip r:embed="rId4"/>
          <a:stretch>
            <a:fillRect/>
          </a:stretch>
        </p:blipFill>
        <p:spPr>
          <a:xfrm>
            <a:off x="6642132" y="2986361"/>
            <a:ext cx="1300212" cy="1309118"/>
          </a:xfrm>
          <a:prstGeom prst="rect">
            <a:avLst/>
          </a:prstGeom>
        </p:spPr>
      </p:pic>
      <p:pic>
        <p:nvPicPr>
          <p:cNvPr id="3" name="Afbeelding 2" descr="Afbeelding met cirkel, logo, Graphics, Lettertype&#10;&#10;Door AI gegenereerde inhoud is mogelijk onjuist.">
            <a:extLst>
              <a:ext uri="{FF2B5EF4-FFF2-40B4-BE49-F238E27FC236}">
                <a16:creationId xmlns:a16="http://schemas.microsoft.com/office/drawing/2014/main" id="{65C2CC0C-CDDF-59B5-0921-86D498E5FECF}"/>
              </a:ext>
            </a:extLst>
          </p:cNvPr>
          <p:cNvPicPr>
            <a:picLocks noChangeAspect="1"/>
          </p:cNvPicPr>
          <p:nvPr/>
        </p:nvPicPr>
        <p:blipFill>
          <a:blip r:embed="rId5"/>
          <a:stretch>
            <a:fillRect/>
          </a:stretch>
        </p:blipFill>
        <p:spPr>
          <a:xfrm>
            <a:off x="2077638" y="3038641"/>
            <a:ext cx="1256838" cy="1256838"/>
          </a:xfrm>
          <a:prstGeom prst="rect">
            <a:avLst/>
          </a:prstGeom>
        </p:spPr>
      </p:pic>
    </p:spTree>
    <p:extLst>
      <p:ext uri="{BB962C8B-B14F-4D97-AF65-F5344CB8AC3E}">
        <p14:creationId xmlns:p14="http://schemas.microsoft.com/office/powerpoint/2010/main" val="704688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7">
          <a:extLst>
            <a:ext uri="{FF2B5EF4-FFF2-40B4-BE49-F238E27FC236}">
              <a16:creationId xmlns:a16="http://schemas.microsoft.com/office/drawing/2014/main" id="{46A04101-264B-0D83-4C2A-D5107EA0DD17}"/>
            </a:ext>
          </a:extLst>
        </p:cNvPr>
        <p:cNvGrpSpPr/>
        <p:nvPr/>
      </p:nvGrpSpPr>
      <p:grpSpPr>
        <a:xfrm>
          <a:off x="0" y="0"/>
          <a:ext cx="0" cy="0"/>
          <a:chOff x="0" y="0"/>
          <a:chExt cx="0" cy="0"/>
        </a:xfrm>
      </p:grpSpPr>
      <p:sp>
        <p:nvSpPr>
          <p:cNvPr id="128" name="Google Shape;128;p19">
            <a:extLst>
              <a:ext uri="{FF2B5EF4-FFF2-40B4-BE49-F238E27FC236}">
                <a16:creationId xmlns:a16="http://schemas.microsoft.com/office/drawing/2014/main" id="{72BD0E96-836E-5332-3C43-11EC6B811A8D}"/>
              </a:ext>
            </a:extLst>
          </p:cNvPr>
          <p:cNvSpPr txBox="1">
            <a:spLocks noGrp="1"/>
          </p:cNvSpPr>
          <p:nvPr>
            <p:ph type="title"/>
          </p:nvPr>
        </p:nvSpPr>
        <p:spPr>
          <a:prstGeom prst="rect">
            <a:avLst/>
          </a:prstGeom>
          <a:noFill/>
        </p:spPr>
        <p:txBody>
          <a:bodyPr spcFirstLastPara="1" vert="horz" wrap="square" lIns="91425" tIns="91425" rIns="91425" bIns="91425" rtlCol="0" anchor="ctr" anchorCtr="0">
            <a:noAutofit/>
          </a:bodyPr>
          <a:lstStyle/>
          <a:p>
            <a:r>
              <a:rPr lang="en" sz="3200" b="1"/>
              <a:t>Wat is TOPGGz?</a:t>
            </a:r>
            <a:r>
              <a:rPr lang="en" b="1"/>
              <a:t> </a:t>
            </a:r>
            <a:endParaRPr b="1"/>
          </a:p>
        </p:txBody>
      </p:sp>
      <p:sp>
        <p:nvSpPr>
          <p:cNvPr id="10" name="Tijdelijke aanduiding voor tekst 9">
            <a:extLst>
              <a:ext uri="{FF2B5EF4-FFF2-40B4-BE49-F238E27FC236}">
                <a16:creationId xmlns:a16="http://schemas.microsoft.com/office/drawing/2014/main" id="{14F13365-36ED-B6D8-DD21-0E2871B3E63A}"/>
              </a:ext>
            </a:extLst>
          </p:cNvPr>
          <p:cNvSpPr txBox="1">
            <a:spLocks noGrp="1"/>
          </p:cNvSpPr>
          <p:nvPr>
            <p:ph type="body" idx="1"/>
          </p:nvPr>
        </p:nvSpPr>
        <p:spPr>
          <a:xfrm>
            <a:off x="1271101" y="1527156"/>
            <a:ext cx="6900900" cy="2939236"/>
          </a:xfrm>
          <a:prstGeom prst="rect">
            <a:avLst/>
          </a:prstGeom>
          <a:noFill/>
        </p:spPr>
        <p:txBody>
          <a:bodyPr wrap="square" rtlCol="0">
            <a:spAutoFit/>
          </a:bodyPr>
          <a:lstStyle/>
          <a:p>
            <a:pPr marL="456565" marR="0" indent="-393065">
              <a:lnSpc>
                <a:spcPct val="100000"/>
              </a:lnSpc>
              <a:buClr>
                <a:srgbClr val="9C286C"/>
              </a:buClr>
              <a:buFont typeface="Arial" panose="020B0604020202020204" pitchFamily="34" charset="0"/>
              <a:buChar char="•"/>
            </a:pPr>
            <a:r>
              <a:rPr lang="nl-NL" sz="1800"/>
              <a:t>TOPGGz staat voor </a:t>
            </a:r>
            <a:r>
              <a:rPr lang="nl-NL" sz="1800" u="sng" err="1"/>
              <a:t>TOP</a:t>
            </a:r>
            <a:r>
              <a:rPr lang="nl-NL" sz="1800" err="1"/>
              <a:t>klinische</a:t>
            </a:r>
            <a:r>
              <a:rPr lang="nl-NL" sz="1800"/>
              <a:t> </a:t>
            </a:r>
            <a:r>
              <a:rPr lang="nl-NL" sz="1800" u="sng"/>
              <a:t>G</a:t>
            </a:r>
            <a:r>
              <a:rPr lang="nl-NL" sz="1800"/>
              <a:t>eestelijke </a:t>
            </a:r>
            <a:r>
              <a:rPr lang="nl-NL" sz="1800" u="sng"/>
              <a:t>G</a:t>
            </a:r>
            <a:r>
              <a:rPr lang="nl-NL" sz="1800"/>
              <a:t>ezondheids</a:t>
            </a:r>
            <a:r>
              <a:rPr lang="nl-NL" sz="1800" u="sng"/>
              <a:t>z</a:t>
            </a:r>
            <a:r>
              <a:rPr lang="nl-NL" sz="1800"/>
              <a:t>org</a:t>
            </a:r>
          </a:p>
          <a:p>
            <a:pPr marL="456565" marR="0" indent="-393065">
              <a:lnSpc>
                <a:spcPct val="100000"/>
              </a:lnSpc>
              <a:buClr>
                <a:srgbClr val="9C286C"/>
              </a:buClr>
              <a:buFont typeface="Arial" panose="020B0604020202020204" pitchFamily="34" charset="0"/>
              <a:buChar char="•"/>
            </a:pPr>
            <a:r>
              <a:rPr lang="nl-NL" sz="1800"/>
              <a:t>TOPGGz is een keurmerk voor expertisecentra die:</a:t>
            </a:r>
          </a:p>
          <a:p>
            <a:pPr marL="913130" lvl="1" indent="-393065">
              <a:lnSpc>
                <a:spcPct val="100000"/>
              </a:lnSpc>
              <a:buClr>
                <a:srgbClr val="9C286C"/>
              </a:buClr>
              <a:buSzPct val="75000"/>
              <a:buFont typeface="Courier New" panose="02070309020205020404" pitchFamily="49" charset="0"/>
              <a:buChar char="o"/>
            </a:pPr>
            <a:r>
              <a:rPr lang="nl-NL"/>
              <a:t>Hoogspecialistische ggz bieden, gericht op patiënten met complexe problematiek</a:t>
            </a:r>
            <a:endParaRPr lang="nl-NL">
              <a:cs typeface="Segoe UI"/>
            </a:endParaRPr>
          </a:p>
          <a:p>
            <a:pPr marL="913130" lvl="1" indent="-393065">
              <a:lnSpc>
                <a:spcPct val="100000"/>
              </a:lnSpc>
              <a:buClr>
                <a:srgbClr val="9C286C"/>
              </a:buClr>
              <a:buSzPct val="75000"/>
              <a:buFont typeface="Courier New" panose="02070309020205020404" pitchFamily="49" charset="0"/>
              <a:buChar char="o"/>
            </a:pPr>
            <a:r>
              <a:rPr lang="nl-NL"/>
              <a:t>Patiëntgebonden wetenschappelijk onderzoek doen</a:t>
            </a:r>
            <a:endParaRPr lang="nl-NL">
              <a:cs typeface="Segoe UI"/>
            </a:endParaRPr>
          </a:p>
          <a:p>
            <a:pPr marL="913130" lvl="1" indent="-393065">
              <a:lnSpc>
                <a:spcPct val="100000"/>
              </a:lnSpc>
              <a:buClr>
                <a:srgbClr val="9C286C"/>
              </a:buClr>
              <a:buSzPct val="75000"/>
              <a:buFont typeface="Courier New" panose="02070309020205020404" pitchFamily="49" charset="0"/>
              <a:buChar char="o"/>
            </a:pPr>
            <a:r>
              <a:rPr lang="nl-NL"/>
              <a:t>Innoveren in diagnostiek en behandeling</a:t>
            </a:r>
            <a:endParaRPr lang="nl-NL">
              <a:cs typeface="Segoe UI"/>
            </a:endParaRPr>
          </a:p>
          <a:p>
            <a:pPr marL="913130" lvl="1" indent="-393065">
              <a:lnSpc>
                <a:spcPct val="100000"/>
              </a:lnSpc>
              <a:buClr>
                <a:srgbClr val="9C286C"/>
              </a:buClr>
              <a:buSzPct val="75000"/>
              <a:buFont typeface="Courier New" panose="02070309020205020404" pitchFamily="49" charset="0"/>
              <a:buChar char="o"/>
            </a:pPr>
            <a:r>
              <a:rPr lang="nl-NL"/>
              <a:t>Actief kennis delen</a:t>
            </a:r>
            <a:endParaRPr lang="nl-NL">
              <a:cs typeface="Segoe UI"/>
            </a:endParaRPr>
          </a:p>
          <a:p>
            <a:pPr marL="913130" lvl="1" indent="-393065">
              <a:lnSpc>
                <a:spcPct val="100000"/>
              </a:lnSpc>
              <a:buClr>
                <a:srgbClr val="9C286C"/>
              </a:buClr>
              <a:buSzPct val="75000"/>
              <a:buFont typeface="Courier New" panose="02070309020205020404" pitchFamily="49" charset="0"/>
              <a:buChar char="o"/>
            </a:pPr>
            <a:r>
              <a:rPr lang="nl-NL"/>
              <a:t>BIG14-professionals opleiden</a:t>
            </a:r>
            <a:endParaRPr lang="nl-NL">
              <a:cs typeface="Segoe UI"/>
            </a:endParaRPr>
          </a:p>
          <a:p>
            <a:pPr marL="62865" marR="0" indent="0" algn="l" rtl="0">
              <a:lnSpc>
                <a:spcPct val="100000"/>
              </a:lnSpc>
              <a:buNone/>
            </a:pPr>
            <a:endParaRPr lang="nl-NL" sz="2000">
              <a:cs typeface="Segoe UI"/>
            </a:endParaRPr>
          </a:p>
        </p:txBody>
      </p:sp>
      <p:pic>
        <p:nvPicPr>
          <p:cNvPr id="3" name="Afbeelding 2" descr="Afbeelding met cirkel, logo, embleem, Graphics&#10;&#10;Door AI gegenereerde inhoud is mogelijk onjuist.">
            <a:extLst>
              <a:ext uri="{FF2B5EF4-FFF2-40B4-BE49-F238E27FC236}">
                <a16:creationId xmlns:a16="http://schemas.microsoft.com/office/drawing/2014/main" id="{AA53D65D-EB31-EA87-27DC-84A9CECB3A9B}"/>
              </a:ext>
            </a:extLst>
          </p:cNvPr>
          <p:cNvPicPr>
            <a:picLocks noChangeAspect="1"/>
          </p:cNvPicPr>
          <p:nvPr/>
        </p:nvPicPr>
        <p:blipFill>
          <a:blip r:embed="rId3"/>
          <a:stretch>
            <a:fillRect/>
          </a:stretch>
        </p:blipFill>
        <p:spPr>
          <a:xfrm>
            <a:off x="6985335" y="3196683"/>
            <a:ext cx="1472851" cy="1472851"/>
          </a:xfrm>
          <a:prstGeom prst="rect">
            <a:avLst/>
          </a:prstGeom>
        </p:spPr>
      </p:pic>
    </p:spTree>
    <p:extLst>
      <p:ext uri="{BB962C8B-B14F-4D97-AF65-F5344CB8AC3E}">
        <p14:creationId xmlns:p14="http://schemas.microsoft.com/office/powerpoint/2010/main" val="737025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19"/>
          <p:cNvSpPr txBox="1">
            <a:spLocks noGrp="1"/>
          </p:cNvSpPr>
          <p:nvPr>
            <p:ph type="title"/>
          </p:nvPr>
        </p:nvSpPr>
        <p:spPr>
          <a:xfrm>
            <a:off x="1271099" y="393475"/>
            <a:ext cx="7247921" cy="472763"/>
          </a:xfrm>
          <a:prstGeom prst="rect">
            <a:avLst/>
          </a:prstGeom>
        </p:spPr>
        <p:txBody>
          <a:bodyPr spcFirstLastPara="1" vert="horz" wrap="square" lIns="91425" tIns="91425" rIns="91425" bIns="91425" rtlCol="0" anchor="ctr" anchorCtr="0">
            <a:noAutofit/>
          </a:bodyPr>
          <a:lstStyle/>
          <a:p>
            <a:br>
              <a:rPr lang="nl-NL" sz="3200" b="1"/>
            </a:br>
            <a:r>
              <a:rPr lang="nl-NL" sz="3200" b="1"/>
              <a:t>Voor wie is TOPGGz?	</a:t>
            </a:r>
            <a:endParaRPr lang="nl-NL" sz="3200" b="1">
              <a:cs typeface="Segoe UI"/>
            </a:endParaRPr>
          </a:p>
        </p:txBody>
      </p:sp>
      <p:graphicFrame>
        <p:nvGraphicFramePr>
          <p:cNvPr id="2" name="Tabel 1">
            <a:extLst>
              <a:ext uri="{FF2B5EF4-FFF2-40B4-BE49-F238E27FC236}">
                <a16:creationId xmlns:a16="http://schemas.microsoft.com/office/drawing/2014/main" id="{C4A94BB2-3299-7BF5-FBE4-C6957C1E81FF}"/>
              </a:ext>
            </a:extLst>
          </p:cNvPr>
          <p:cNvGraphicFramePr>
            <a:graphicFrameLocks noGrp="1"/>
          </p:cNvGraphicFramePr>
          <p:nvPr>
            <p:extLst>
              <p:ext uri="{D42A27DB-BD31-4B8C-83A1-F6EECF244321}">
                <p14:modId xmlns:p14="http://schemas.microsoft.com/office/powerpoint/2010/main" val="2131801177"/>
              </p:ext>
            </p:extLst>
          </p:nvPr>
        </p:nvGraphicFramePr>
        <p:xfrm>
          <a:off x="1271099" y="1468022"/>
          <a:ext cx="5676901" cy="2809240"/>
        </p:xfrm>
        <a:graphic>
          <a:graphicData uri="http://schemas.openxmlformats.org/drawingml/2006/table">
            <a:tbl>
              <a:tblPr firstRow="1" bandRow="1">
                <a:tableStyleId>{5C22544A-7EE6-4342-B048-85BDC9FD1C3A}</a:tableStyleId>
              </a:tblPr>
              <a:tblGrid>
                <a:gridCol w="1940300">
                  <a:extLst>
                    <a:ext uri="{9D8B030D-6E8A-4147-A177-3AD203B41FA5}">
                      <a16:colId xmlns:a16="http://schemas.microsoft.com/office/drawing/2014/main" val="2199908344"/>
                    </a:ext>
                  </a:extLst>
                </a:gridCol>
                <a:gridCol w="1940300">
                  <a:extLst>
                    <a:ext uri="{9D8B030D-6E8A-4147-A177-3AD203B41FA5}">
                      <a16:colId xmlns:a16="http://schemas.microsoft.com/office/drawing/2014/main" val="1643678880"/>
                    </a:ext>
                  </a:extLst>
                </a:gridCol>
                <a:gridCol w="1796301">
                  <a:extLst>
                    <a:ext uri="{9D8B030D-6E8A-4147-A177-3AD203B41FA5}">
                      <a16:colId xmlns:a16="http://schemas.microsoft.com/office/drawing/2014/main" val="544359466"/>
                    </a:ext>
                  </a:extLst>
                </a:gridCol>
              </a:tblGrid>
              <a:tr h="370840">
                <a:tc>
                  <a:txBody>
                    <a:bodyPr/>
                    <a:lstStyle/>
                    <a:p>
                      <a:r>
                        <a:rPr lang="nl-NL" sz="1400"/>
                        <a:t>Problematiek</a:t>
                      </a:r>
                    </a:p>
                  </a:txBody>
                  <a:tcPr/>
                </a:tc>
                <a:tc>
                  <a:txBody>
                    <a:bodyPr/>
                    <a:lstStyle/>
                    <a:p>
                      <a:r>
                        <a:rPr lang="nl-NL" sz="1400"/>
                        <a:t>Behandeling</a:t>
                      </a:r>
                    </a:p>
                  </a:txBody>
                  <a:tcPr/>
                </a:tc>
                <a:tc>
                  <a:txBody>
                    <a:bodyPr/>
                    <a:lstStyle/>
                    <a:p>
                      <a:r>
                        <a:rPr lang="nl-NL" sz="1400"/>
                        <a:t>Patiëntenpopulatie</a:t>
                      </a:r>
                    </a:p>
                  </a:txBody>
                  <a:tcPr/>
                </a:tc>
                <a:extLst>
                  <a:ext uri="{0D108BD9-81ED-4DB2-BD59-A6C34878D82A}">
                    <a16:rowId xmlns:a16="http://schemas.microsoft.com/office/drawing/2014/main" val="2244522880"/>
                  </a:ext>
                </a:extLst>
              </a:tr>
              <a:tr h="370840">
                <a:tc>
                  <a:txBody>
                    <a:bodyPr/>
                    <a:lstStyle/>
                    <a:p>
                      <a:pPr marL="285750" marR="0" lvl="0" indent="-285750" algn="l" defTabSz="685800" rtl="0" eaLnBrk="1" fontAlgn="auto" latinLnBrk="0" hangingPunct="1">
                        <a:lnSpc>
                          <a:spcPct val="100000"/>
                        </a:lnSpc>
                        <a:spcBef>
                          <a:spcPts val="0"/>
                        </a:spcBef>
                        <a:spcAft>
                          <a:spcPts val="0"/>
                        </a:spcAft>
                        <a:buClrTx/>
                        <a:buSzTx/>
                        <a:buFont typeface="Arial"/>
                        <a:buChar char="•"/>
                        <a:tabLst/>
                        <a:defRPr/>
                      </a:pPr>
                      <a:r>
                        <a:rPr kumimoji="0" lang="nl-NL" sz="1400" b="0" i="0" u="none" strike="noStrike" kern="1200" cap="none" spc="0" normalizeH="0" baseline="0" noProof="0">
                          <a:ln>
                            <a:noFill/>
                          </a:ln>
                          <a:solidFill>
                            <a:srgbClr val="292929"/>
                          </a:solidFill>
                          <a:effectLst/>
                          <a:uLnTx/>
                          <a:uFillTx/>
                          <a:latin typeface="+mn-lt"/>
                          <a:ea typeface="+mn-ea"/>
                          <a:cs typeface="Segoe UI"/>
                        </a:rPr>
                        <a:t>Complexe en ernstige problematiek</a:t>
                      </a:r>
                    </a:p>
                    <a:p>
                      <a:pPr marL="285750" marR="0" lvl="0" indent="-285750" algn="l">
                        <a:lnSpc>
                          <a:spcPct val="100000"/>
                        </a:lnSpc>
                        <a:spcBef>
                          <a:spcPts val="0"/>
                        </a:spcBef>
                        <a:spcAft>
                          <a:spcPts val="0"/>
                        </a:spcAft>
                        <a:buClrTx/>
                        <a:buSzTx/>
                        <a:buFont typeface="Arial"/>
                        <a:buChar char="•"/>
                      </a:pPr>
                      <a:r>
                        <a:rPr lang="nl-NL" sz="1400" b="0" i="0" u="none" strike="noStrike" kern="1200" cap="none" spc="0" normalizeH="0" baseline="0" noProof="0">
                          <a:ln>
                            <a:noFill/>
                          </a:ln>
                          <a:solidFill>
                            <a:srgbClr val="292929"/>
                          </a:solidFill>
                          <a:effectLst/>
                          <a:uLnTx/>
                          <a:uFillTx/>
                          <a:latin typeface="+mn-lt"/>
                          <a:ea typeface="+mn-ea"/>
                          <a:cs typeface="Segoe UI"/>
                        </a:rPr>
                        <a:t>Multimorbiditeit</a:t>
                      </a:r>
                    </a:p>
                    <a:p>
                      <a:pPr marL="285750" marR="0" lvl="0" indent="-285750" algn="l">
                        <a:lnSpc>
                          <a:spcPct val="100000"/>
                        </a:lnSpc>
                        <a:spcBef>
                          <a:spcPts val="0"/>
                        </a:spcBef>
                        <a:spcAft>
                          <a:spcPts val="0"/>
                        </a:spcAft>
                        <a:buClrTx/>
                        <a:buSzTx/>
                        <a:buFont typeface="Arial"/>
                        <a:buChar char="•"/>
                      </a:pPr>
                      <a:r>
                        <a:rPr lang="nl-NL" sz="1400" b="0" i="0" u="none" strike="noStrike" kern="1200" cap="none" spc="0" normalizeH="0" baseline="0" noProof="0">
                          <a:ln>
                            <a:noFill/>
                          </a:ln>
                          <a:solidFill>
                            <a:srgbClr val="292929"/>
                          </a:solidFill>
                          <a:effectLst/>
                          <a:uLnTx/>
                          <a:uFillTx/>
                          <a:latin typeface="+mn-lt"/>
                          <a:ea typeface="+mn-ea"/>
                          <a:cs typeface="Segoe UI"/>
                        </a:rPr>
                        <a:t>Hardnekkige klachten</a:t>
                      </a:r>
                    </a:p>
                    <a:p>
                      <a:pPr marL="285750" marR="0" lvl="0" indent="-285750" algn="l">
                        <a:lnSpc>
                          <a:spcPct val="100000"/>
                        </a:lnSpc>
                        <a:spcBef>
                          <a:spcPts val="0"/>
                        </a:spcBef>
                        <a:spcAft>
                          <a:spcPts val="0"/>
                        </a:spcAft>
                        <a:buClrTx/>
                        <a:buSzTx/>
                        <a:buFont typeface="Arial"/>
                        <a:buChar char="•"/>
                      </a:pPr>
                      <a:r>
                        <a:rPr lang="nl-NL" sz="1400" b="0" i="0" u="none" strike="noStrike" kern="1200" cap="none" spc="0" normalizeH="0" baseline="0" noProof="0">
                          <a:ln>
                            <a:noFill/>
                          </a:ln>
                          <a:solidFill>
                            <a:srgbClr val="292929"/>
                          </a:solidFill>
                          <a:effectLst/>
                          <a:uLnTx/>
                          <a:uFillTx/>
                          <a:latin typeface="+mn-lt"/>
                          <a:ea typeface="+mn-ea"/>
                          <a:cs typeface="Segoe UI"/>
                        </a:rPr>
                        <a:t>Zeldzame aandoeningen</a:t>
                      </a:r>
                    </a:p>
                    <a:p>
                      <a:pPr marL="285750" marR="0" lvl="0" indent="-285750" algn="l">
                        <a:lnSpc>
                          <a:spcPct val="100000"/>
                        </a:lnSpc>
                        <a:spcBef>
                          <a:spcPts val="0"/>
                        </a:spcBef>
                        <a:spcAft>
                          <a:spcPts val="0"/>
                        </a:spcAft>
                        <a:buClrTx/>
                        <a:buSzTx/>
                        <a:buFont typeface="Arial"/>
                        <a:buChar char="•"/>
                      </a:pPr>
                      <a:r>
                        <a:rPr lang="nl-NL" sz="1400" b="0" i="0" u="none" strike="noStrike" kern="1200" cap="none" spc="0" normalizeH="0" baseline="0" noProof="0">
                          <a:ln>
                            <a:noFill/>
                          </a:ln>
                          <a:solidFill>
                            <a:srgbClr val="292929"/>
                          </a:solidFill>
                          <a:effectLst/>
                          <a:uLnTx/>
                          <a:uFillTx/>
                          <a:latin typeface="+mn-lt"/>
                          <a:ea typeface="+mn-ea"/>
                          <a:cs typeface="Segoe UI"/>
                        </a:rPr>
                        <a:t>(Grote) kans op ernstig beloop</a:t>
                      </a:r>
                    </a:p>
                    <a:p>
                      <a:endParaRPr lang="nl-NL" sz="1400"/>
                    </a:p>
                  </a:txBody>
                  <a:tcPr>
                    <a:solidFill>
                      <a:srgbClr val="FBE1EC"/>
                    </a:solidFill>
                  </a:tcPr>
                </a:tc>
                <a:tc>
                  <a:txBody>
                    <a:bodyPr/>
                    <a:lstStyle/>
                    <a:p>
                      <a:pPr marL="285750" indent="-285750">
                        <a:buFont typeface="Arial"/>
                        <a:buChar char="•"/>
                      </a:pPr>
                      <a:r>
                        <a:rPr lang="nl-NL" sz="1400"/>
                        <a:t>Onduidelijkheid of twijfels over diagnose of behandelplan</a:t>
                      </a:r>
                    </a:p>
                    <a:p>
                      <a:pPr marL="285750" lvl="0" indent="-285750">
                        <a:buFont typeface="Arial"/>
                        <a:buChar char="•"/>
                      </a:pPr>
                      <a:r>
                        <a:rPr lang="nl-NL" sz="1400"/>
                        <a:t>Reguliere zorg zonder succes </a:t>
                      </a:r>
                    </a:p>
                    <a:p>
                      <a:pPr marL="285750" lvl="0" indent="-285750">
                        <a:buFont typeface="Arial"/>
                        <a:buChar char="•"/>
                      </a:pPr>
                      <a:r>
                        <a:rPr lang="nl-NL" sz="1400"/>
                        <a:t>Of er wordt geen succes verwacht van reguliere zorg</a:t>
                      </a:r>
                      <a:endParaRPr lang="nl-NL"/>
                    </a:p>
                    <a:p>
                      <a:pPr marL="285750" lvl="0" indent="-285750">
                        <a:buFont typeface="Arial"/>
                        <a:buChar char="•"/>
                      </a:pPr>
                      <a:r>
                        <a:rPr lang="nl-NL" sz="1400"/>
                        <a:t>Stagnatie</a:t>
                      </a:r>
                    </a:p>
                    <a:p>
                      <a:pPr lvl="0">
                        <a:buNone/>
                      </a:pPr>
                      <a:endParaRPr lang="nl-NL" sz="1400"/>
                    </a:p>
                  </a:txBody>
                  <a:tcPr>
                    <a:solidFill>
                      <a:srgbClr val="FBE1EC"/>
                    </a:solidFill>
                  </a:tcPr>
                </a:tc>
                <a:tc>
                  <a:txBody>
                    <a:bodyPr/>
                    <a:lstStyle/>
                    <a:p>
                      <a:r>
                        <a:rPr lang="nl-NL" sz="1400"/>
                        <a:t>Reëel perspectief op herstel/verbetering</a:t>
                      </a:r>
                    </a:p>
                  </a:txBody>
                  <a:tcPr>
                    <a:solidFill>
                      <a:srgbClr val="FBE1EC"/>
                    </a:solidFill>
                  </a:tcPr>
                </a:tc>
                <a:extLst>
                  <a:ext uri="{0D108BD9-81ED-4DB2-BD59-A6C34878D82A}">
                    <a16:rowId xmlns:a16="http://schemas.microsoft.com/office/drawing/2014/main" val="4249952730"/>
                  </a:ext>
                </a:extLst>
              </a:tr>
            </a:tbl>
          </a:graphicData>
        </a:graphic>
      </p:graphicFrame>
      <p:pic>
        <p:nvPicPr>
          <p:cNvPr id="4" name="Afbeelding 3" descr="Afbeelding met cirkel, Graphics, symbool, Lettertype&#10;&#10;Door AI gegenereerde inhoud is mogelijk onjuist.">
            <a:extLst>
              <a:ext uri="{FF2B5EF4-FFF2-40B4-BE49-F238E27FC236}">
                <a16:creationId xmlns:a16="http://schemas.microsoft.com/office/drawing/2014/main" id="{2546E12E-FCE5-538D-679D-B27882FE18AD}"/>
              </a:ext>
            </a:extLst>
          </p:cNvPr>
          <p:cNvPicPr>
            <a:picLocks noChangeAspect="1"/>
          </p:cNvPicPr>
          <p:nvPr/>
        </p:nvPicPr>
        <p:blipFill>
          <a:blip r:embed="rId3"/>
          <a:stretch>
            <a:fillRect/>
          </a:stretch>
        </p:blipFill>
        <p:spPr>
          <a:xfrm>
            <a:off x="7267893" y="2118675"/>
            <a:ext cx="1430925" cy="1430925"/>
          </a:xfrm>
          <a:prstGeom prst="rect">
            <a:avLst/>
          </a:prstGeom>
        </p:spPr>
      </p:pic>
    </p:spTree>
    <p:extLst>
      <p:ext uri="{BB962C8B-B14F-4D97-AF65-F5344CB8AC3E}">
        <p14:creationId xmlns:p14="http://schemas.microsoft.com/office/powerpoint/2010/main" val="3138419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19"/>
          <p:cNvSpPr txBox="1">
            <a:spLocks noGrp="1"/>
          </p:cNvSpPr>
          <p:nvPr>
            <p:ph type="title"/>
          </p:nvPr>
        </p:nvSpPr>
        <p:spPr>
          <a:xfrm>
            <a:off x="1271100" y="511199"/>
            <a:ext cx="6650600" cy="688975"/>
          </a:xfrm>
          <a:prstGeom prst="rect">
            <a:avLst/>
          </a:prstGeom>
        </p:spPr>
        <p:txBody>
          <a:bodyPr spcFirstLastPara="1" vert="horz" wrap="square" lIns="91425" tIns="91425" rIns="91425" bIns="91425" rtlCol="0" anchor="ctr" anchorCtr="0">
            <a:noAutofit/>
          </a:bodyPr>
          <a:lstStyle/>
          <a:p>
            <a:r>
              <a:rPr lang="nl-NL" b="1"/>
              <a:t>Hoe word je TOPGGz?	</a:t>
            </a:r>
          </a:p>
        </p:txBody>
      </p:sp>
      <p:sp>
        <p:nvSpPr>
          <p:cNvPr id="3" name="Tijdelijke aanduiding voor tekst 2">
            <a:extLst>
              <a:ext uri="{FF2B5EF4-FFF2-40B4-BE49-F238E27FC236}">
                <a16:creationId xmlns:a16="http://schemas.microsoft.com/office/drawing/2014/main" id="{F215907B-15B7-4336-88F0-9C538AC51282}"/>
              </a:ext>
            </a:extLst>
          </p:cNvPr>
          <p:cNvSpPr>
            <a:spLocks noGrp="1"/>
          </p:cNvSpPr>
          <p:nvPr>
            <p:ph type="body" idx="1"/>
          </p:nvPr>
        </p:nvSpPr>
        <p:spPr>
          <a:xfrm>
            <a:off x="1271100" y="1097985"/>
            <a:ext cx="7441100" cy="3389571"/>
          </a:xfrm>
        </p:spPr>
        <p:txBody>
          <a:bodyPr/>
          <a:lstStyle/>
          <a:p>
            <a:pPr marL="355600" indent="-292100">
              <a:lnSpc>
                <a:spcPct val="150000"/>
              </a:lnSpc>
              <a:buClr>
                <a:srgbClr val="9C286C"/>
              </a:buClr>
              <a:buSzPct val="100000"/>
              <a:buFont typeface="Arial" panose="020B0604020202020204" pitchFamily="34" charset="0"/>
              <a:buChar char="•"/>
            </a:pPr>
            <a:r>
              <a:rPr lang="nl-NL" sz="1800"/>
              <a:t>Strenge intercollegiale toetsing op 14 criteria, o.a.</a:t>
            </a:r>
          </a:p>
          <a:p>
            <a:pPr marL="812789" lvl="1" indent="-292100">
              <a:lnSpc>
                <a:spcPct val="150000"/>
              </a:lnSpc>
              <a:buClr>
                <a:srgbClr val="9C286C"/>
              </a:buClr>
              <a:buSzPct val="75000"/>
              <a:buFont typeface="Courier New" panose="02070309020205020404" pitchFamily="49" charset="0"/>
              <a:buChar char="o"/>
            </a:pPr>
            <a:r>
              <a:rPr lang="nl-NL" sz="1500"/>
              <a:t>Hoogspecialistische zorg voor patiënten met complexe problematiek</a:t>
            </a:r>
          </a:p>
          <a:p>
            <a:pPr marL="812789" lvl="1" indent="-292100">
              <a:lnSpc>
                <a:spcPct val="150000"/>
              </a:lnSpc>
              <a:buClr>
                <a:srgbClr val="9C286C"/>
              </a:buClr>
              <a:buSzPct val="75000"/>
              <a:buFont typeface="Courier New" panose="02070309020205020404" pitchFamily="49" charset="0"/>
              <a:buChar char="o"/>
            </a:pPr>
            <a:r>
              <a:rPr lang="nl-NL" sz="1500"/>
              <a:t>Wetenschappelijk onderzoek en innovatie</a:t>
            </a:r>
          </a:p>
          <a:p>
            <a:pPr marL="812789" lvl="1" indent="-292100">
              <a:lnSpc>
                <a:spcPct val="150000"/>
              </a:lnSpc>
              <a:buClr>
                <a:srgbClr val="9C286C"/>
              </a:buClr>
              <a:buSzPct val="75000"/>
              <a:buFont typeface="Courier New" panose="02070309020205020404" pitchFamily="49" charset="0"/>
              <a:buChar char="o"/>
            </a:pPr>
            <a:r>
              <a:rPr lang="nl-NL" sz="1500"/>
              <a:t>Structurele kennisdeling</a:t>
            </a:r>
          </a:p>
          <a:p>
            <a:pPr marL="812789" lvl="1" indent="-292100">
              <a:lnSpc>
                <a:spcPct val="150000"/>
              </a:lnSpc>
              <a:buClr>
                <a:srgbClr val="9C286C"/>
              </a:buClr>
              <a:buSzPct val="75000"/>
              <a:buFont typeface="Courier New" panose="02070309020205020404" pitchFamily="49" charset="0"/>
              <a:buChar char="o"/>
            </a:pPr>
            <a:r>
              <a:rPr lang="nl-NL" sz="1500"/>
              <a:t>Samenwerking in kennis- en zorgnetwerken (landelijk en regionaal)</a:t>
            </a:r>
          </a:p>
          <a:p>
            <a:pPr marL="812789" lvl="1" indent="-292100">
              <a:lnSpc>
                <a:spcPct val="150000"/>
              </a:lnSpc>
              <a:buClr>
                <a:srgbClr val="9C286C"/>
              </a:buClr>
              <a:buSzPct val="75000"/>
              <a:buFont typeface="Courier New" panose="02070309020205020404" pitchFamily="49" charset="0"/>
              <a:buChar char="o"/>
            </a:pPr>
            <a:r>
              <a:rPr lang="nl-NL" sz="1500"/>
              <a:t>Consultatie</a:t>
            </a:r>
          </a:p>
          <a:p>
            <a:pPr marL="812789" lvl="1" indent="-292100">
              <a:lnSpc>
                <a:spcPct val="150000"/>
              </a:lnSpc>
              <a:buClr>
                <a:srgbClr val="9C286C"/>
              </a:buClr>
              <a:buSzPct val="75000"/>
              <a:buFont typeface="Courier New" panose="02070309020205020404" pitchFamily="49" charset="0"/>
              <a:buChar char="o"/>
            </a:pPr>
            <a:r>
              <a:rPr lang="nl-NL" sz="1500"/>
              <a:t>Structurele patiëntenparticipatie</a:t>
            </a:r>
          </a:p>
          <a:p>
            <a:pPr marL="355600" indent="-292100">
              <a:lnSpc>
                <a:spcPct val="150000"/>
              </a:lnSpc>
              <a:buClr>
                <a:srgbClr val="9C286C"/>
              </a:buClr>
              <a:buSzPct val="100000"/>
              <a:buFont typeface="Arial" panose="020B0604020202020204" pitchFamily="34" charset="0"/>
              <a:buChar char="•"/>
            </a:pPr>
            <a:r>
              <a:rPr lang="nl-NL" sz="1800"/>
              <a:t>Elke vier jaar </a:t>
            </a:r>
            <a:r>
              <a:rPr lang="nl-NL" sz="1800" err="1"/>
              <a:t>hervisitatie</a:t>
            </a:r>
            <a:r>
              <a:rPr lang="nl-NL" sz="1800"/>
              <a:t>, tussentijds moet afdeling blijven voldoen!</a:t>
            </a:r>
          </a:p>
          <a:p>
            <a:pPr marL="355600" indent="-292100">
              <a:lnSpc>
                <a:spcPct val="150000"/>
              </a:lnSpc>
              <a:buClr>
                <a:srgbClr val="9C286C"/>
              </a:buClr>
              <a:buSzPct val="100000"/>
              <a:buFont typeface="Arial" panose="020B0604020202020204" pitchFamily="34" charset="0"/>
              <a:buChar char="•"/>
            </a:pPr>
            <a:r>
              <a:rPr lang="nl-NL" sz="1800"/>
              <a:t>Criteria en procedure worden eveneens elke vier jaar herijkt.</a:t>
            </a:r>
          </a:p>
        </p:txBody>
      </p:sp>
      <p:pic>
        <p:nvPicPr>
          <p:cNvPr id="4" name="Afbeelding 3" descr="Afbeelding met cirkel, logo, Graphics, symbool&#10;&#10;Door AI gegenereerde inhoud is mogelijk onjuist.">
            <a:extLst>
              <a:ext uri="{FF2B5EF4-FFF2-40B4-BE49-F238E27FC236}">
                <a16:creationId xmlns:a16="http://schemas.microsoft.com/office/drawing/2014/main" id="{7637C8F8-0121-2F27-15E9-5BFFE241CBB0}"/>
              </a:ext>
            </a:extLst>
          </p:cNvPr>
          <p:cNvPicPr>
            <a:picLocks noChangeAspect="1"/>
          </p:cNvPicPr>
          <p:nvPr/>
        </p:nvPicPr>
        <p:blipFill>
          <a:blip r:embed="rId3"/>
          <a:stretch>
            <a:fillRect/>
          </a:stretch>
        </p:blipFill>
        <p:spPr>
          <a:xfrm>
            <a:off x="8029700" y="2319801"/>
            <a:ext cx="945938" cy="945938"/>
          </a:xfrm>
          <a:prstGeom prst="rect">
            <a:avLst/>
          </a:prstGeom>
        </p:spPr>
      </p:pic>
    </p:spTree>
    <p:extLst>
      <p:ext uri="{BB962C8B-B14F-4D97-AF65-F5344CB8AC3E}">
        <p14:creationId xmlns:p14="http://schemas.microsoft.com/office/powerpoint/2010/main" val="25970834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8" name="Rechthoek 7">
            <a:extLst>
              <a:ext uri="{FF2B5EF4-FFF2-40B4-BE49-F238E27FC236}">
                <a16:creationId xmlns:a16="http://schemas.microsoft.com/office/drawing/2014/main" id="{730E5BDB-8D6A-E3E5-6A3C-7056E7CC5944}"/>
              </a:ext>
            </a:extLst>
          </p:cNvPr>
          <p:cNvSpPr/>
          <p:nvPr/>
        </p:nvSpPr>
        <p:spPr>
          <a:xfrm>
            <a:off x="0" y="1200175"/>
            <a:ext cx="8644597" cy="358479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Rechthoek 6">
            <a:extLst>
              <a:ext uri="{FF2B5EF4-FFF2-40B4-BE49-F238E27FC236}">
                <a16:creationId xmlns:a16="http://schemas.microsoft.com/office/drawing/2014/main" id="{CE4660D7-1A0C-67C2-4C11-AC7B81376C8D}"/>
              </a:ext>
            </a:extLst>
          </p:cNvPr>
          <p:cNvSpPr/>
          <p:nvPr/>
        </p:nvSpPr>
        <p:spPr>
          <a:xfrm>
            <a:off x="0" y="4750023"/>
            <a:ext cx="9144000" cy="39347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Rechthoek 1">
            <a:extLst>
              <a:ext uri="{FF2B5EF4-FFF2-40B4-BE49-F238E27FC236}">
                <a16:creationId xmlns:a16="http://schemas.microsoft.com/office/drawing/2014/main" id="{CDB7358A-3A5D-D66C-EEEB-FD67C61D300E}"/>
              </a:ext>
            </a:extLst>
          </p:cNvPr>
          <p:cNvSpPr/>
          <p:nvPr/>
        </p:nvSpPr>
        <p:spPr>
          <a:xfrm>
            <a:off x="0" y="0"/>
            <a:ext cx="9144000" cy="39347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graphicFrame>
        <p:nvGraphicFramePr>
          <p:cNvPr id="5" name="Tijdelijke aanduiding voor inhoud 5">
            <a:extLst>
              <a:ext uri="{FF2B5EF4-FFF2-40B4-BE49-F238E27FC236}">
                <a16:creationId xmlns:a16="http://schemas.microsoft.com/office/drawing/2014/main" id="{274F3BD8-FABF-65AF-4D1C-AF6EA7EA2FFA}"/>
              </a:ext>
            </a:extLst>
          </p:cNvPr>
          <p:cNvGraphicFramePr>
            <a:graphicFrameLocks/>
          </p:cNvGraphicFramePr>
          <p:nvPr>
            <p:extLst>
              <p:ext uri="{D42A27DB-BD31-4B8C-83A1-F6EECF244321}">
                <p14:modId xmlns:p14="http://schemas.microsoft.com/office/powerpoint/2010/main" val="1309647732"/>
              </p:ext>
            </p:extLst>
          </p:nvPr>
        </p:nvGraphicFramePr>
        <p:xfrm>
          <a:off x="880933" y="907298"/>
          <a:ext cx="6761945" cy="3584798"/>
        </p:xfrm>
        <a:graphic>
          <a:graphicData uri="http://schemas.openxmlformats.org/drawingml/2006/table">
            <a:tbl>
              <a:tblPr firstRow="1" bandRow="1">
                <a:tableStyleId>{0E3FDE45-AF77-4B5C-9715-49D594BDF05E}</a:tableStyleId>
              </a:tblPr>
              <a:tblGrid>
                <a:gridCol w="5599815">
                  <a:extLst>
                    <a:ext uri="{9D8B030D-6E8A-4147-A177-3AD203B41FA5}">
                      <a16:colId xmlns:a16="http://schemas.microsoft.com/office/drawing/2014/main" val="2551035418"/>
                    </a:ext>
                  </a:extLst>
                </a:gridCol>
                <a:gridCol w="1162130">
                  <a:extLst>
                    <a:ext uri="{9D8B030D-6E8A-4147-A177-3AD203B41FA5}">
                      <a16:colId xmlns:a16="http://schemas.microsoft.com/office/drawing/2014/main" val="4137492903"/>
                    </a:ext>
                  </a:extLst>
                </a:gridCol>
              </a:tblGrid>
              <a:tr h="400899">
                <a:tc>
                  <a:txBody>
                    <a:bodyPr/>
                    <a:lstStyle/>
                    <a:p>
                      <a:endParaRPr lang="nl-NL" sz="1500">
                        <a:latin typeface="Segoe UI" panose="020B0502040204020203" pitchFamily="34" charset="0"/>
                        <a:cs typeface="Segoe UI" panose="020B0502040204020203" pitchFamily="34" charset="0"/>
                      </a:endParaRPr>
                    </a:p>
                  </a:txBody>
                  <a:tcPr anchor="ctr"/>
                </a:tc>
                <a:tc>
                  <a:txBody>
                    <a:bodyPr/>
                    <a:lstStyle/>
                    <a:p>
                      <a:pPr algn="r"/>
                      <a:endParaRPr lang="nl-NL" sz="1500">
                        <a:latin typeface="Segoe UI" panose="020B0502040204020203" pitchFamily="34" charset="0"/>
                        <a:cs typeface="Segoe UI" panose="020B0502040204020203" pitchFamily="34" charset="0"/>
                      </a:endParaRPr>
                    </a:p>
                  </a:txBody>
                  <a:tcPr anchor="ctr"/>
                </a:tc>
                <a:extLst>
                  <a:ext uri="{0D108BD9-81ED-4DB2-BD59-A6C34878D82A}">
                    <a16:rowId xmlns:a16="http://schemas.microsoft.com/office/drawing/2014/main" val="3825847093"/>
                  </a:ext>
                </a:extLst>
              </a:tr>
              <a:tr h="400899">
                <a:tc>
                  <a:txBody>
                    <a:bodyPr/>
                    <a:lstStyle/>
                    <a:p>
                      <a:r>
                        <a:rPr lang="nl-NL" sz="1400">
                          <a:solidFill>
                            <a:schemeClr val="tx1"/>
                          </a:solidFill>
                        </a:rPr>
                        <a:t>Aantal afdelingen</a:t>
                      </a:r>
                      <a:endParaRPr lang="nl-NL" sz="1400">
                        <a:solidFill>
                          <a:schemeClr val="tx1"/>
                        </a:solidFill>
                        <a:latin typeface="Segoe UI" panose="020B0502040204020203" pitchFamily="34" charset="0"/>
                        <a:cs typeface="Segoe UI" panose="020B0502040204020203" pitchFamily="34" charset="0"/>
                      </a:endParaRPr>
                    </a:p>
                  </a:txBody>
                  <a:tcPr anchor="ctr"/>
                </a:tc>
                <a:tc>
                  <a:txBody>
                    <a:bodyPr/>
                    <a:lstStyle/>
                    <a:p>
                      <a:pPr algn="r"/>
                      <a:r>
                        <a:rPr lang="en-US" sz="1400">
                          <a:solidFill>
                            <a:schemeClr val="tx1"/>
                          </a:solidFill>
                          <a:latin typeface="Segoe UI" panose="020B0502040204020203" pitchFamily="34" charset="0"/>
                          <a:cs typeface="Segoe UI" panose="020B0502040204020203" pitchFamily="34" charset="0"/>
                        </a:rPr>
                        <a:t>59</a:t>
                      </a:r>
                      <a:endParaRPr lang="nl-NL" sz="1400">
                        <a:solidFill>
                          <a:schemeClr val="tx1"/>
                        </a:solidFill>
                        <a:latin typeface="Segoe UI" panose="020B0502040204020203" pitchFamily="34" charset="0"/>
                        <a:cs typeface="Segoe UI" panose="020B0502040204020203" pitchFamily="34" charset="0"/>
                      </a:endParaRPr>
                    </a:p>
                  </a:txBody>
                  <a:tcPr anchor="ctr"/>
                </a:tc>
                <a:extLst>
                  <a:ext uri="{0D108BD9-81ED-4DB2-BD59-A6C34878D82A}">
                    <a16:rowId xmlns:a16="http://schemas.microsoft.com/office/drawing/2014/main" val="282353873"/>
                  </a:ext>
                </a:extLst>
              </a:tr>
              <a:tr h="40089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nl-NL" sz="1400"/>
                        <a:t>Aantal instellingen</a:t>
                      </a:r>
                      <a:endParaRPr lang="nl-NL" sz="1400">
                        <a:latin typeface="Segoe UI" panose="020B0502040204020203" pitchFamily="34" charset="0"/>
                        <a:cs typeface="Segoe UI" panose="020B0502040204020203" pitchFamily="34" charset="0"/>
                      </a:endParaRPr>
                    </a:p>
                  </a:txBody>
                  <a:tcPr anchor="ctr"/>
                </a:tc>
                <a:tc>
                  <a:txBody>
                    <a:bodyPr/>
                    <a:lstStyle/>
                    <a:p>
                      <a:pPr algn="r"/>
                      <a:r>
                        <a:rPr lang="nl-NL" sz="1400"/>
                        <a:t>27</a:t>
                      </a:r>
                      <a:endParaRPr lang="nl-NL" sz="1400">
                        <a:latin typeface="Segoe UI" panose="020B0502040204020203" pitchFamily="34" charset="0"/>
                        <a:cs typeface="Segoe UI" panose="020B0502040204020203" pitchFamily="34" charset="0"/>
                      </a:endParaRPr>
                    </a:p>
                  </a:txBody>
                  <a:tcPr anchor="ctr"/>
                </a:tc>
                <a:extLst>
                  <a:ext uri="{0D108BD9-81ED-4DB2-BD59-A6C34878D82A}">
                    <a16:rowId xmlns:a16="http://schemas.microsoft.com/office/drawing/2014/main" val="1495891974"/>
                  </a:ext>
                </a:extLst>
              </a:tr>
              <a:tr h="400899">
                <a:tc>
                  <a:txBody>
                    <a:bodyPr/>
                    <a:lstStyle/>
                    <a:p>
                      <a:r>
                        <a:rPr lang="nl-NL" sz="1400"/>
                        <a:t>Aantal specialisaties</a:t>
                      </a:r>
                      <a:endParaRPr lang="nl-NL" sz="1400">
                        <a:latin typeface="Segoe UI" panose="020B0502040204020203" pitchFamily="34" charset="0"/>
                        <a:cs typeface="Segoe UI" panose="020B0502040204020203" pitchFamily="34" charset="0"/>
                      </a:endParaRPr>
                    </a:p>
                  </a:txBody>
                  <a:tcPr anchor="ctr"/>
                </a:tc>
                <a:tc>
                  <a:txBody>
                    <a:bodyPr/>
                    <a:lstStyle/>
                    <a:p>
                      <a:pPr algn="r"/>
                      <a:r>
                        <a:rPr lang="nl-NL" sz="1400"/>
                        <a:t>16</a:t>
                      </a:r>
                      <a:endParaRPr lang="nl-NL" sz="1400">
                        <a:latin typeface="Segoe UI" panose="020B0502040204020203" pitchFamily="34" charset="0"/>
                        <a:cs typeface="Segoe UI" panose="020B0502040204020203" pitchFamily="34" charset="0"/>
                      </a:endParaRPr>
                    </a:p>
                  </a:txBody>
                  <a:tcPr anchor="ctr"/>
                </a:tc>
                <a:extLst>
                  <a:ext uri="{0D108BD9-81ED-4DB2-BD59-A6C34878D82A}">
                    <a16:rowId xmlns:a16="http://schemas.microsoft.com/office/drawing/2014/main" val="2461004288"/>
                  </a:ext>
                </a:extLst>
              </a:tr>
              <a:tr h="400899">
                <a:tc>
                  <a:txBody>
                    <a:bodyPr/>
                    <a:lstStyle/>
                    <a:p>
                      <a:r>
                        <a:rPr lang="nl-NL" sz="1400"/>
                        <a:t>Totaal aantal patiënten in zorg op TOPGGz-afdelingen </a:t>
                      </a:r>
                      <a:endParaRPr lang="nl-NL" sz="1400">
                        <a:latin typeface="Segoe UI" panose="020B0502040204020203" pitchFamily="34" charset="0"/>
                        <a:cs typeface="Segoe UI" panose="020B0502040204020203" pitchFamily="34" charset="0"/>
                      </a:endParaRPr>
                    </a:p>
                  </a:txBody>
                  <a:tcPr anchor="ctr"/>
                </a:tc>
                <a:tc>
                  <a:txBody>
                    <a:bodyPr/>
                    <a:lstStyle/>
                    <a:p>
                      <a:pPr algn="r"/>
                      <a:r>
                        <a:rPr lang="en-US" sz="1400">
                          <a:latin typeface="Segoe UI" panose="020B0502040204020203" pitchFamily="34" charset="0"/>
                          <a:cs typeface="Segoe UI" panose="020B0502040204020203" pitchFamily="34" charset="0"/>
                        </a:rPr>
                        <a:t>48.661</a:t>
                      </a:r>
                      <a:endParaRPr lang="nl-NL" sz="1400">
                        <a:latin typeface="Segoe UI" panose="020B0502040204020203" pitchFamily="34" charset="0"/>
                        <a:cs typeface="Segoe UI" panose="020B0502040204020203" pitchFamily="34" charset="0"/>
                      </a:endParaRPr>
                    </a:p>
                  </a:txBody>
                  <a:tcPr anchor="ctr"/>
                </a:tc>
                <a:extLst>
                  <a:ext uri="{0D108BD9-81ED-4DB2-BD59-A6C34878D82A}">
                    <a16:rowId xmlns:a16="http://schemas.microsoft.com/office/drawing/2014/main" val="1195422602"/>
                  </a:ext>
                </a:extLst>
              </a:tr>
              <a:tr h="400899">
                <a:tc>
                  <a:txBody>
                    <a:bodyPr/>
                    <a:lstStyle/>
                    <a:p>
                      <a:r>
                        <a:rPr lang="nl-NL" sz="1400"/>
                        <a:t>Totaal aantal fte werkzaam op TOPGGz-afdelingen</a:t>
                      </a:r>
                      <a:endParaRPr lang="nl-NL" sz="1400">
                        <a:latin typeface="Segoe UI" panose="020B0502040204020203" pitchFamily="34" charset="0"/>
                        <a:cs typeface="Segoe UI" panose="020B0502040204020203" pitchFamily="34" charset="0"/>
                      </a:endParaRPr>
                    </a:p>
                  </a:txBody>
                  <a:tcPr anchor="ctr"/>
                </a:tc>
                <a:tc>
                  <a:txBody>
                    <a:bodyPr/>
                    <a:lstStyle/>
                    <a:p>
                      <a:pPr algn="r"/>
                      <a:r>
                        <a:rPr lang="en-US" sz="1400">
                          <a:latin typeface="Segoe UI" panose="020B0502040204020203" pitchFamily="34" charset="0"/>
                          <a:cs typeface="Segoe UI" panose="020B0502040204020203" pitchFamily="34" charset="0"/>
                        </a:rPr>
                        <a:t>3.711</a:t>
                      </a:r>
                      <a:endParaRPr lang="nl-NL" sz="1400">
                        <a:latin typeface="Segoe UI" panose="020B0502040204020203" pitchFamily="34" charset="0"/>
                        <a:cs typeface="Segoe UI" panose="020B0502040204020203" pitchFamily="34" charset="0"/>
                      </a:endParaRPr>
                    </a:p>
                  </a:txBody>
                  <a:tcPr anchor="ctr"/>
                </a:tc>
                <a:extLst>
                  <a:ext uri="{0D108BD9-81ED-4DB2-BD59-A6C34878D82A}">
                    <a16:rowId xmlns:a16="http://schemas.microsoft.com/office/drawing/2014/main" val="2649184871"/>
                  </a:ext>
                </a:extLst>
              </a:tr>
              <a:tr h="589702">
                <a:tc>
                  <a:txBody>
                    <a:bodyPr/>
                    <a:lstStyle/>
                    <a:p>
                      <a:r>
                        <a:rPr lang="nl-NL" sz="1400"/>
                        <a:t>% patiënten met een hoogspecialistische zorgvraag in zorg op TOPGGz-afdeling t.o.v. specialistische ggz* </a:t>
                      </a:r>
                      <a:endParaRPr lang="nl-NL" sz="1400">
                        <a:solidFill>
                          <a:srgbClr val="FF0000"/>
                        </a:solidFill>
                        <a:latin typeface="Segoe UI" panose="020B0502040204020203" pitchFamily="34" charset="0"/>
                        <a:cs typeface="Segoe UI" panose="020B0502040204020203" pitchFamily="34" charset="0"/>
                      </a:endParaRPr>
                    </a:p>
                  </a:txBody>
                  <a:tcPr anchor="ctr"/>
                </a:tc>
                <a:tc>
                  <a:txBody>
                    <a:bodyPr/>
                    <a:lstStyle/>
                    <a:p>
                      <a:pPr algn="r"/>
                      <a:r>
                        <a:rPr lang="nl-NL" sz="1400" b="1"/>
                        <a:t>4,1%</a:t>
                      </a:r>
                      <a:endParaRPr lang="nl-NL" sz="1400" b="1">
                        <a:latin typeface="Segoe UI" panose="020B0502040204020203" pitchFamily="34" charset="0"/>
                        <a:cs typeface="Segoe UI" panose="020B0502040204020203" pitchFamily="34" charset="0"/>
                      </a:endParaRPr>
                    </a:p>
                  </a:txBody>
                  <a:tcPr anchor="ctr"/>
                </a:tc>
                <a:extLst>
                  <a:ext uri="{0D108BD9-81ED-4DB2-BD59-A6C34878D82A}">
                    <a16:rowId xmlns:a16="http://schemas.microsoft.com/office/drawing/2014/main" val="836091341"/>
                  </a:ext>
                </a:extLst>
              </a:tr>
              <a:tr h="58970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nl-NL" sz="1400"/>
                        <a:t>% patiënten met een hoogspecialistische zorgvraag in zorg op TOPGGz-afdeling t.o.v. totale curatieve ggz* </a:t>
                      </a:r>
                      <a:endParaRPr lang="nl-NL" sz="1400">
                        <a:solidFill>
                          <a:srgbClr val="FF0000"/>
                        </a:solidFill>
                        <a:latin typeface="Segoe UI" panose="020B0502040204020203" pitchFamily="34" charset="0"/>
                        <a:cs typeface="Segoe UI" panose="020B0502040204020203" pitchFamily="34" charset="0"/>
                      </a:endParaRPr>
                    </a:p>
                  </a:txBody>
                  <a:tcPr anchor="ctr"/>
                </a:tc>
                <a:tc>
                  <a:txBody>
                    <a:bodyPr/>
                    <a:lstStyle/>
                    <a:p>
                      <a:pPr algn="r"/>
                      <a:r>
                        <a:rPr lang="nl-NL" sz="1400" b="1"/>
                        <a:t>3,2%</a:t>
                      </a:r>
                      <a:endParaRPr lang="nl-NL" sz="1400" b="1">
                        <a:latin typeface="Segoe UI" panose="020B0502040204020203" pitchFamily="34" charset="0"/>
                        <a:cs typeface="Segoe UI" panose="020B0502040204020203" pitchFamily="34" charset="0"/>
                      </a:endParaRPr>
                    </a:p>
                  </a:txBody>
                  <a:tcPr anchor="ctr"/>
                </a:tc>
                <a:extLst>
                  <a:ext uri="{0D108BD9-81ED-4DB2-BD59-A6C34878D82A}">
                    <a16:rowId xmlns:a16="http://schemas.microsoft.com/office/drawing/2014/main" val="36009895"/>
                  </a:ext>
                </a:extLst>
              </a:tr>
            </a:tbl>
          </a:graphicData>
        </a:graphic>
      </p:graphicFrame>
      <p:sp>
        <p:nvSpPr>
          <p:cNvPr id="6" name="Tekstvak 5">
            <a:extLst>
              <a:ext uri="{FF2B5EF4-FFF2-40B4-BE49-F238E27FC236}">
                <a16:creationId xmlns:a16="http://schemas.microsoft.com/office/drawing/2014/main" id="{0505BE7C-34CD-50AA-3886-13F98FBC7D65}"/>
              </a:ext>
            </a:extLst>
          </p:cNvPr>
          <p:cNvSpPr txBox="1"/>
          <p:nvPr/>
        </p:nvSpPr>
        <p:spPr>
          <a:xfrm>
            <a:off x="878958" y="4612011"/>
            <a:ext cx="8036092" cy="430887"/>
          </a:xfrm>
          <a:prstGeom prst="rect">
            <a:avLst/>
          </a:prstGeom>
          <a:noFill/>
        </p:spPr>
        <p:txBody>
          <a:bodyPr wrap="square" rtlCol="0">
            <a:spAutoFit/>
          </a:bodyPr>
          <a:lstStyle/>
          <a:p>
            <a:r>
              <a:rPr lang="nl-NL" sz="1100" i="1">
                <a:latin typeface="Segoe UI Semilight" panose="020B0402040204020203" pitchFamily="34" charset="0"/>
                <a:cs typeface="Segoe UI Semilight" panose="020B0402040204020203" pitchFamily="34" charset="0"/>
              </a:rPr>
              <a:t>* Het percentage patiënten met een </a:t>
            </a:r>
            <a:r>
              <a:rPr lang="nl-NL" sz="1100" i="1" err="1">
                <a:latin typeface="Segoe UI Semilight" panose="020B0402040204020203" pitchFamily="34" charset="0"/>
                <a:cs typeface="Segoe UI Semilight" panose="020B0402040204020203" pitchFamily="34" charset="0"/>
              </a:rPr>
              <a:t>hoogspecialistische</a:t>
            </a:r>
            <a:r>
              <a:rPr lang="nl-NL" sz="1100" i="1">
                <a:latin typeface="Segoe UI Semilight" panose="020B0402040204020203" pitchFamily="34" charset="0"/>
                <a:cs typeface="Segoe UI Semilight" panose="020B0402040204020203" pitchFamily="34" charset="0"/>
              </a:rPr>
              <a:t> zorgvraag varieert per TOPGGz-afdeling, maar bedraagt </a:t>
            </a:r>
            <a:br>
              <a:rPr lang="nl-NL" sz="1100" i="1">
                <a:latin typeface="Segoe UI Semilight" panose="020B0402040204020203" pitchFamily="34" charset="0"/>
                <a:cs typeface="Segoe UI Semilight" panose="020B0402040204020203" pitchFamily="34" charset="0"/>
              </a:rPr>
            </a:br>
            <a:r>
              <a:rPr lang="nl-NL" sz="1100" i="1">
                <a:latin typeface="Segoe UI Semilight" panose="020B0402040204020203" pitchFamily="34" charset="0"/>
                <a:cs typeface="Segoe UI Semilight" panose="020B0402040204020203" pitchFamily="34" charset="0"/>
              </a:rPr>
              <a:t>op iedere TOPGGz-afdeling minimaal 50%.</a:t>
            </a:r>
            <a:endParaRPr lang="nl-NL" sz="1100">
              <a:latin typeface="Segoe UI Semilight" panose="020B0402040204020203" pitchFamily="34" charset="0"/>
              <a:cs typeface="Segoe UI Semilight" panose="020B0402040204020203" pitchFamily="34" charset="0"/>
            </a:endParaRPr>
          </a:p>
        </p:txBody>
      </p:sp>
      <p:sp>
        <p:nvSpPr>
          <p:cNvPr id="9" name="Rechthoek 8">
            <a:extLst>
              <a:ext uri="{FF2B5EF4-FFF2-40B4-BE49-F238E27FC236}">
                <a16:creationId xmlns:a16="http://schemas.microsoft.com/office/drawing/2014/main" id="{E3E44360-4A5D-101C-8DEF-5730EE981EEE}"/>
              </a:ext>
            </a:extLst>
          </p:cNvPr>
          <p:cNvSpPr/>
          <p:nvPr/>
        </p:nvSpPr>
        <p:spPr>
          <a:xfrm>
            <a:off x="878958" y="830714"/>
            <a:ext cx="7867731" cy="369461"/>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8" name="Google Shape;128;p19"/>
          <p:cNvSpPr txBox="1">
            <a:spLocks noGrp="1"/>
          </p:cNvSpPr>
          <p:nvPr>
            <p:ph type="title" idx="4294967295"/>
          </p:nvPr>
        </p:nvSpPr>
        <p:spPr>
          <a:xfrm>
            <a:off x="878959" y="393700"/>
            <a:ext cx="7867730" cy="806450"/>
          </a:xfrm>
          <a:prstGeom prst="rect">
            <a:avLst/>
          </a:prstGeom>
        </p:spPr>
        <p:txBody>
          <a:bodyPr spcFirstLastPara="1" vert="horz" wrap="square" lIns="91425" tIns="91425" rIns="91425" bIns="91425" rtlCol="0" anchor="ctr" anchorCtr="0">
            <a:noAutofit/>
          </a:bodyPr>
          <a:lstStyle/>
          <a:p>
            <a:pPr>
              <a:lnSpc>
                <a:spcPct val="110000"/>
              </a:lnSpc>
            </a:pPr>
            <a:r>
              <a:rPr lang="en" sz="3200" b="1"/>
              <a:t>   Kerncijfers TOPGGz </a:t>
            </a:r>
            <a:br>
              <a:rPr lang="en" sz="3200" b="1"/>
            </a:br>
            <a:r>
              <a:rPr lang="en" sz="1400" b="1">
                <a:latin typeface="+mn-lt"/>
              </a:rPr>
              <a:t>       Peildatum 10 december 2024</a:t>
            </a:r>
            <a:endParaRPr sz="1400" b="1">
              <a:latin typeface="+mn-lt"/>
            </a:endParaRPr>
          </a:p>
        </p:txBody>
      </p:sp>
      <p:pic>
        <p:nvPicPr>
          <p:cNvPr id="11" name="Afbeelding 10" descr="Afbeelding met cirkel, logo, embleem, Graphics&#10;&#10;Automatisch gegenereerde beschrijving">
            <a:extLst>
              <a:ext uri="{FF2B5EF4-FFF2-40B4-BE49-F238E27FC236}">
                <a16:creationId xmlns:a16="http://schemas.microsoft.com/office/drawing/2014/main" id="{3E031D7A-8D55-0B9A-CEB1-FB622ADF710B}"/>
              </a:ext>
            </a:extLst>
          </p:cNvPr>
          <p:cNvPicPr>
            <a:picLocks noChangeAspect="1"/>
          </p:cNvPicPr>
          <p:nvPr/>
        </p:nvPicPr>
        <p:blipFill>
          <a:blip r:embed="rId3"/>
          <a:stretch>
            <a:fillRect/>
          </a:stretch>
        </p:blipFill>
        <p:spPr>
          <a:xfrm>
            <a:off x="7882689" y="1821181"/>
            <a:ext cx="828000" cy="828000"/>
          </a:xfrm>
          <a:prstGeom prst="rect">
            <a:avLst/>
          </a:prstGeom>
        </p:spPr>
      </p:pic>
      <p:pic>
        <p:nvPicPr>
          <p:cNvPr id="13" name="Afbeelding 12" descr="Afbeelding met cirkel, Kleurrijkheid, kunst, ontwerp&#10;&#10;Automatisch gegenereerde beschrijving">
            <a:extLst>
              <a:ext uri="{FF2B5EF4-FFF2-40B4-BE49-F238E27FC236}">
                <a16:creationId xmlns:a16="http://schemas.microsoft.com/office/drawing/2014/main" id="{AA3C24BA-8240-3E78-2E4C-8F393DFDC178}"/>
              </a:ext>
            </a:extLst>
          </p:cNvPr>
          <p:cNvPicPr>
            <a:picLocks noChangeAspect="1"/>
          </p:cNvPicPr>
          <p:nvPr/>
        </p:nvPicPr>
        <p:blipFill>
          <a:blip r:embed="rId4"/>
          <a:stretch>
            <a:fillRect/>
          </a:stretch>
        </p:blipFill>
        <p:spPr>
          <a:xfrm>
            <a:off x="7882689" y="3052531"/>
            <a:ext cx="828000" cy="828000"/>
          </a:xfrm>
          <a:prstGeom prst="rect">
            <a:avLst/>
          </a:prstGeom>
        </p:spPr>
      </p:pic>
    </p:spTree>
    <p:extLst>
      <p:ext uri="{BB962C8B-B14F-4D97-AF65-F5344CB8AC3E}">
        <p14:creationId xmlns:p14="http://schemas.microsoft.com/office/powerpoint/2010/main" val="2929967344"/>
      </p:ext>
    </p:extLst>
  </p:cSld>
  <p:clrMapOvr>
    <a:masterClrMapping/>
  </p:clrMapOvr>
</p:sld>
</file>

<file path=ppt/theme/theme1.xml><?xml version="1.0" encoding="utf-8"?>
<a:theme xmlns:a="http://schemas.openxmlformats.org/drawingml/2006/main" name="Kantoorthema">
  <a:themeElements>
    <a:clrScheme name="Aangepast 8">
      <a:dk1>
        <a:srgbClr val="424242"/>
      </a:dk1>
      <a:lt1>
        <a:srgbClr val="FFFFFF"/>
      </a:lt1>
      <a:dk2>
        <a:srgbClr val="44546A"/>
      </a:dk2>
      <a:lt2>
        <a:srgbClr val="E7E6E6"/>
      </a:lt2>
      <a:accent1>
        <a:srgbClr val="9A2654"/>
      </a:accent1>
      <a:accent2>
        <a:srgbClr val="0093BD"/>
      </a:accent2>
      <a:accent3>
        <a:srgbClr val="424242"/>
      </a:accent3>
      <a:accent4>
        <a:srgbClr val="FFD300"/>
      </a:accent4>
      <a:accent5>
        <a:srgbClr val="004479"/>
      </a:accent5>
      <a:accent6>
        <a:srgbClr val="70AD47"/>
      </a:accent6>
      <a:hlink>
        <a:srgbClr val="007AA9"/>
      </a:hlink>
      <a:folHlink>
        <a:srgbClr val="7A1042"/>
      </a:folHlink>
    </a:clrScheme>
    <a:fontScheme name="Aangepast 1">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 TOPGGz Sjabloon" id="{FF180F8B-3910-472F-AAE3-5AE419F65040}" vid="{DE801C95-4D90-45C9-A980-5ABB18BF63A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41A7247C59C444B90D27D974EE0621B" ma:contentTypeVersion="19" ma:contentTypeDescription="Een nieuw document maken." ma:contentTypeScope="" ma:versionID="6cfdb36bc76eaf61478cbe8b0aabbf25">
  <xsd:schema xmlns:xsd="http://www.w3.org/2001/XMLSchema" xmlns:xs="http://www.w3.org/2001/XMLSchema" xmlns:p="http://schemas.microsoft.com/office/2006/metadata/properties" xmlns:ns2="701103cd-a4be-4c84-9dbc-65ac790ea311" xmlns:ns3="d693da1b-eb1d-41c8-86b0-167b4617eed9" targetNamespace="http://schemas.microsoft.com/office/2006/metadata/properties" ma:root="true" ma:fieldsID="4302d8c04b5967aec31ea374a2f592c9" ns2:_="" ns3:_="">
    <xsd:import namespace="701103cd-a4be-4c84-9dbc-65ac790ea311"/>
    <xsd:import namespace="d693da1b-eb1d-41c8-86b0-167b4617eed9"/>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1103cd-a4be-4c84-9dbc-65ac790ea31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Afbeeldingtags" ma:readOnly="false" ma:fieldId="{5cf76f15-5ced-4ddc-b409-7134ff3c332f}" ma:taxonomyMulti="true" ma:sspId="d9417ce8-bc2b-4ee9-93b0-37ecb7809a1c"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dexed="true" ma:internalName="MediaServiceLocation" ma:readOnly="true">
      <xsd:simpleType>
        <xsd:restriction base="dms:Text"/>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693da1b-eb1d-41c8-86b0-167b4617eed9"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element name="TaxCatchAll" ma:index="22" nillable="true" ma:displayName="Taxonomy Catch All Column" ma:hidden="true" ma:list="{d420a650-a198-4eb1-82a1-75af21bdfcaa}" ma:internalName="TaxCatchAll" ma:showField="CatchAllData" ma:web="d693da1b-eb1d-41c8-86b0-167b4617eed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d693da1b-eb1d-41c8-86b0-167b4617eed9">
      <UserInfo>
        <DisplayName>SharingLinks.38268dce-5b13-4693-aa74-805964506341.Flexible.d023a294-9836-4fad-9ebf-8e1e7300d56a</DisplayName>
        <AccountId>31</AccountId>
        <AccountType/>
      </UserInfo>
      <UserInfo>
        <DisplayName>Monique van Bueren</DisplayName>
        <AccountId>23</AccountId>
        <AccountType/>
      </UserInfo>
      <UserInfo>
        <DisplayName>Ellen Mogendorff</DisplayName>
        <AccountId>18</AccountId>
        <AccountType/>
      </UserInfo>
      <UserInfo>
        <DisplayName>Gerda Mazier</DisplayName>
        <AccountId>92</AccountId>
        <AccountType/>
      </UserInfo>
      <UserInfo>
        <DisplayName>Christine Facchin</DisplayName>
        <AccountId>128</AccountId>
        <AccountType/>
      </UserInfo>
      <UserInfo>
        <DisplayName>Rianne Elderkamp</DisplayName>
        <AccountId>12</AccountId>
        <AccountType/>
      </UserInfo>
    </SharedWithUsers>
    <lcf76f155ced4ddcb4097134ff3c332f xmlns="701103cd-a4be-4c84-9dbc-65ac790ea311">
      <Terms xmlns="http://schemas.microsoft.com/office/infopath/2007/PartnerControls"/>
    </lcf76f155ced4ddcb4097134ff3c332f>
    <TaxCatchAll xmlns="d693da1b-eb1d-41c8-86b0-167b4617eed9" xsi:nil="true"/>
  </documentManagement>
</p:properties>
</file>

<file path=customXml/itemProps1.xml><?xml version="1.0" encoding="utf-8"?>
<ds:datastoreItem xmlns:ds="http://schemas.openxmlformats.org/officeDocument/2006/customXml" ds:itemID="{8E59306E-F630-47FD-A305-0D6B6F657324}">
  <ds:schemaRefs>
    <ds:schemaRef ds:uri="http://schemas.microsoft.com/sharepoint/v3/contenttype/forms"/>
  </ds:schemaRefs>
</ds:datastoreItem>
</file>

<file path=customXml/itemProps2.xml><?xml version="1.0" encoding="utf-8"?>
<ds:datastoreItem xmlns:ds="http://schemas.openxmlformats.org/officeDocument/2006/customXml" ds:itemID="{1974D60D-3599-48E7-A6BC-29AB3CA459C5}"/>
</file>

<file path=customXml/itemProps3.xml><?xml version="1.0" encoding="utf-8"?>
<ds:datastoreItem xmlns:ds="http://schemas.openxmlformats.org/officeDocument/2006/customXml" ds:itemID="{8CF0508D-158C-4561-8712-3DC297E267B9}">
  <ds:schemaRef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infopath/2007/PartnerControls"/>
    <ds:schemaRef ds:uri="http://www.w3.org/XML/1998/namespace"/>
    <ds:schemaRef ds:uri="d693da1b-eb1d-41c8-86b0-167b4617eed9"/>
    <ds:schemaRef ds:uri="e066bf62-af3e-4bfc-9faf-827904196eb4"/>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0</TotalTime>
  <Words>1161</Words>
  <Application>Microsoft Office PowerPoint</Application>
  <PresentationFormat>Diavoorstelling (16:9)</PresentationFormat>
  <Paragraphs>164</Paragraphs>
  <Slides>20</Slides>
  <Notes>16</Notes>
  <HiddenSlides>2</HiddenSlides>
  <MMClips>0</MMClips>
  <ScaleCrop>false</ScaleCrop>
  <HeadingPairs>
    <vt:vector size="6" baseType="variant">
      <vt:variant>
        <vt:lpstr>Gebruikte lettertypen</vt:lpstr>
      </vt:variant>
      <vt:variant>
        <vt:i4>8</vt:i4>
      </vt:variant>
      <vt:variant>
        <vt:lpstr>Thema</vt:lpstr>
      </vt:variant>
      <vt:variant>
        <vt:i4>1</vt:i4>
      </vt:variant>
      <vt:variant>
        <vt:lpstr>Diatitels</vt:lpstr>
      </vt:variant>
      <vt:variant>
        <vt:i4>20</vt:i4>
      </vt:variant>
    </vt:vector>
  </HeadingPairs>
  <TitlesOfParts>
    <vt:vector size="29" baseType="lpstr">
      <vt:lpstr>Aptos</vt:lpstr>
      <vt:lpstr>Arial</vt:lpstr>
      <vt:lpstr>Calibri</vt:lpstr>
      <vt:lpstr>Courier New</vt:lpstr>
      <vt:lpstr>Segoe UI</vt:lpstr>
      <vt:lpstr>Segoe UI Semilight</vt:lpstr>
      <vt:lpstr>Systeemlettertype</vt:lpstr>
      <vt:lpstr>Wingdings</vt:lpstr>
      <vt:lpstr>Kantoorthema</vt:lpstr>
      <vt:lpstr> WORKSHOP Van beeld naar boodschap:  de kracht van TOPGGz     Dineke Moerman - 19 juni 2025    </vt:lpstr>
      <vt:lpstr>   Doel en inhoud workshop</vt:lpstr>
      <vt:lpstr> Feiten over TOPGGz         </vt:lpstr>
      <vt:lpstr>   Inhoud</vt:lpstr>
      <vt:lpstr>Stichting Topklinische GGz </vt:lpstr>
      <vt:lpstr>Wat is TOPGGz? </vt:lpstr>
      <vt:lpstr> Voor wie is TOPGGz? </vt:lpstr>
      <vt:lpstr>Hoe word je TOPGGz? </vt:lpstr>
      <vt:lpstr>   Kerncijfers TOPGGz         Peildatum 10 december 2024</vt:lpstr>
      <vt:lpstr>Van kennis naar impact</vt:lpstr>
      <vt:lpstr>Topreferente/topklinische zorg is cruciale ggz</vt:lpstr>
      <vt:lpstr>Meerwaarde TOPGGz</vt:lpstr>
      <vt:lpstr> Fictie en frictie        </vt:lpstr>
      <vt:lpstr>Fictie en frictie</vt:lpstr>
      <vt:lpstr> Beeldbrekers en  -makers         </vt:lpstr>
      <vt:lpstr>Beeldbrekers en -makers</vt:lpstr>
      <vt:lpstr> Wrap-up         </vt:lpstr>
      <vt:lpstr>Wrap-up</vt:lpstr>
      <vt:lpstr>Belofte TOPGGz </vt:lpstr>
      <vt:lpstr>Belofte TOPGGz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subject/>
  <dc:creator>Marina Laureau</dc:creator>
  <cp:keywords/>
  <dc:description/>
  <cp:lastModifiedBy>Dineke Moerman</cp:lastModifiedBy>
  <cp:revision>2</cp:revision>
  <cp:lastPrinted>2025-05-16T11:27:15Z</cp:lastPrinted>
  <dcterms:created xsi:type="dcterms:W3CDTF">2019-02-01T14:16:46Z</dcterms:created>
  <dcterms:modified xsi:type="dcterms:W3CDTF">2025-07-01T11:24:15Z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uthorIds_UIVersion_1024">
    <vt:lpwstr>25</vt:lpwstr>
  </property>
  <property fmtid="{D5CDD505-2E9C-101B-9397-08002B2CF9AE}" pid="3" name="ContentTypeId">
    <vt:lpwstr>0x010100441A7247C59C444B90D27D974EE0621B</vt:lpwstr>
  </property>
  <property fmtid="{D5CDD505-2E9C-101B-9397-08002B2CF9AE}" pid="4" name="AuthorIds_UIVersion_1536">
    <vt:lpwstr>25</vt:lpwstr>
  </property>
  <property fmtid="{D5CDD505-2E9C-101B-9397-08002B2CF9AE}" pid="5" name="AuthorIds_UIVersion_512">
    <vt:lpwstr>25</vt:lpwstr>
  </property>
  <property fmtid="{D5CDD505-2E9C-101B-9397-08002B2CF9AE}" pid="6" name="MediaServiceImageTags">
    <vt:lpwstr/>
  </property>
</Properties>
</file>